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Space Grotesk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iby8+4FHxEvdFHiJBwjmqvgJox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paceGrotesk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SpaceGrotesk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9138f2ed8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2c9138f2ed8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9138f2ed8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2c9138f2ed8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9138f2ed8_0_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2c9138f2ed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9138f2ed8_0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2c9138f2ed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55169d98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055169d9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7" name="Google Shape;6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4" name="Google Shape;7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c9138f2ed8_0_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g2c9138f2ed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055169d980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055169d98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c9138f2ed8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2c9138f2ed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9138f2ed8_0_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2c9138f2ed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9138f2ed8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2c9138f2ed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>
  <p:cSld name="Úvodní sníme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0"/>
          <p:cNvSpPr txBox="1"/>
          <p:nvPr>
            <p:ph type="title"/>
          </p:nvPr>
        </p:nvSpPr>
        <p:spPr>
          <a:xfrm>
            <a:off x="2554783" y="3027376"/>
            <a:ext cx="7082434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Space Grotesk"/>
              <a:buNone/>
              <a:defRPr sz="50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prázdný_1">
  <p:cSld name="Dělící slide_prázdný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prázdný_2">
  <p:cSld name="Dělící slide_prázdný_2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prázdný_3">
  <p:cSld name="Dělící slide_prázdný_3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prázdný_4">
  <p:cSld name="Dělící slide_prázdný_4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vý slide_prázdný_1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vý slide_prázdný_2">
  <p:cSld name="textový slide_prázdný_2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nální slide_prázdný">
  <p:cSld name="Finální slide_prázdný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vý slide_1">
  <p:cSld name="Textový slide_1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1"/>
          <p:cNvSpPr txBox="1"/>
          <p:nvPr>
            <p:ph type="ctrTitle"/>
          </p:nvPr>
        </p:nvSpPr>
        <p:spPr>
          <a:xfrm>
            <a:off x="257262" y="249908"/>
            <a:ext cx="3568118" cy="3205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Prázdný snímek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1">
  <p:cSld name="Dělící slide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2"/>
          <p:cNvSpPr txBox="1"/>
          <p:nvPr>
            <p:ph type="title"/>
          </p:nvPr>
        </p:nvSpPr>
        <p:spPr>
          <a:xfrm>
            <a:off x="2950799" y="3027376"/>
            <a:ext cx="6290402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Space Grotesk"/>
              <a:buNone/>
              <a:defRPr sz="45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nální slide">
  <p:cSld name="Finální slid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3"/>
          <p:cNvSpPr txBox="1"/>
          <p:nvPr/>
        </p:nvSpPr>
        <p:spPr>
          <a:xfrm>
            <a:off x="4038600" y="633118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cs-CZ" sz="12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opu.cz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2">
  <p:cSld name="Dělící slide_2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5"/>
          <p:cNvSpPr txBox="1"/>
          <p:nvPr>
            <p:ph type="title"/>
          </p:nvPr>
        </p:nvSpPr>
        <p:spPr>
          <a:xfrm>
            <a:off x="2950799" y="3027376"/>
            <a:ext cx="6290402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Space Grotesk"/>
              <a:buNone/>
              <a:defRPr sz="45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3">
  <p:cSld name="Dělící slide_3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6"/>
          <p:cNvSpPr txBox="1"/>
          <p:nvPr>
            <p:ph type="title"/>
          </p:nvPr>
        </p:nvSpPr>
        <p:spPr>
          <a:xfrm>
            <a:off x="2950799" y="3027376"/>
            <a:ext cx="6290402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Space Grotesk"/>
              <a:buNone/>
              <a:defRPr sz="45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ělící slide_4">
  <p:cSld name="Dělící slide_4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7"/>
          <p:cNvSpPr txBox="1"/>
          <p:nvPr>
            <p:ph type="title"/>
          </p:nvPr>
        </p:nvSpPr>
        <p:spPr>
          <a:xfrm>
            <a:off x="2950799" y="3027376"/>
            <a:ext cx="6290402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Space Grotesk"/>
              <a:buNone/>
              <a:defRPr sz="45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lide_prázdný">
  <p:cSld name="Úvodní slide_prázdný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opu.cz/c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/>
          <p:nvPr>
            <p:ph type="title"/>
          </p:nvPr>
        </p:nvSpPr>
        <p:spPr>
          <a:xfrm>
            <a:off x="2554783" y="4008269"/>
            <a:ext cx="7082434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None/>
            </a:pPr>
            <a:r>
              <a:rPr lang="cs-CZ" sz="2400"/>
              <a:t>Mgr. Madla Čechová</a:t>
            </a:r>
            <a:endParaRPr sz="2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None/>
            </a:pPr>
            <a:r>
              <a:rPr lang="cs-CZ" sz="2400"/>
              <a:t>madla.cechova@opu.cz</a:t>
            </a:r>
            <a:endParaRPr sz="2400"/>
          </a:p>
        </p:txBody>
      </p:sp>
      <p:sp>
        <p:nvSpPr>
          <p:cNvPr id="59" name="Google Shape;59;p1"/>
          <p:cNvSpPr txBox="1"/>
          <p:nvPr/>
        </p:nvSpPr>
        <p:spPr>
          <a:xfrm>
            <a:off x="2554783" y="3205022"/>
            <a:ext cx="7082434" cy="8032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Space Grotesk"/>
              <a:buNone/>
            </a:pPr>
            <a:r>
              <a:t/>
            </a:r>
            <a:endParaRPr sz="50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Space Grotesk"/>
              <a:buNone/>
            </a:pPr>
            <a:r>
              <a:t/>
            </a:r>
            <a:endParaRPr sz="50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Space Grotesk"/>
              <a:buNone/>
            </a:pPr>
            <a:r>
              <a:rPr b="1" lang="cs-CZ" sz="50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Podpora uprchlíků v oblasti bydlení v</a:t>
            </a:r>
            <a:endParaRPr b="1" sz="50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Space Grotesk"/>
              <a:buNone/>
            </a:pPr>
            <a:r>
              <a:rPr b="1" lang="cs-CZ" sz="50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 Jihomoravském kraji</a:t>
            </a:r>
            <a:endParaRPr b="1" i="0" sz="1400" u="none" cap="none" strike="noStrik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9138f2ed8_0_29"/>
          <p:cNvSpPr txBox="1"/>
          <p:nvPr>
            <p:ph type="ctrTitle"/>
          </p:nvPr>
        </p:nvSpPr>
        <p:spPr>
          <a:xfrm>
            <a:off x="2166276" y="249875"/>
            <a:ext cx="7848000" cy="1113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Kontaktní místo pro bydlení</a:t>
            </a:r>
            <a:endParaRPr b="1" sz="3000"/>
          </a:p>
        </p:txBody>
      </p:sp>
      <p:sp>
        <p:nvSpPr>
          <p:cNvPr id="114" name="Google Shape;114;g2c9138f2ed8_0_29"/>
          <p:cNvSpPr txBox="1"/>
          <p:nvPr/>
        </p:nvSpPr>
        <p:spPr>
          <a:xfrm>
            <a:off x="1134050" y="1645925"/>
            <a:ext cx="3577500" cy="4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2c9138f2ed8_0_29"/>
          <p:cNvSpPr txBox="1"/>
          <p:nvPr/>
        </p:nvSpPr>
        <p:spPr>
          <a:xfrm>
            <a:off x="540150" y="1532800"/>
            <a:ext cx="5161200" cy="41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c9138f2ed8_0_29"/>
          <p:cNvSpPr txBox="1"/>
          <p:nvPr/>
        </p:nvSpPr>
        <p:spPr>
          <a:xfrm>
            <a:off x="715750" y="1645925"/>
            <a:ext cx="11009400" cy="41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pondělí a středa 9-16 hodin nízkoprahově a dále po objednání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krátkodobé i dlouhodobé konzultace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konzultace nájemních smluv, úhrad nákladů na bydlení a energie, dávek souvisejících s bydlením.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souvislosti s Lex Ukrajina VI se agenda velmi rozrostla na oblast hledání bydlení, ve vybraných případech doprovody na prohlídky, komunikace s realitními kancelářemi.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Brno a okolí. Trh s byty velmi nasycený.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Vytvořen fond kontaktního místa bydlení poskytující bezúročné půjčky/dary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cs-CZ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31.9. 82 osob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c9138f2ed8_0_33"/>
          <p:cNvSpPr txBox="1"/>
          <p:nvPr>
            <p:ph type="ctrTitle"/>
          </p:nvPr>
        </p:nvSpPr>
        <p:spPr>
          <a:xfrm>
            <a:off x="1883476" y="249875"/>
            <a:ext cx="83145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Pozitiva/negativa KMB</a:t>
            </a:r>
            <a:endParaRPr/>
          </a:p>
        </p:txBody>
      </p:sp>
      <p:sp>
        <p:nvSpPr>
          <p:cNvPr id="122" name="Google Shape;122;g2c9138f2ed8_0_33"/>
          <p:cNvSpPr txBox="1"/>
          <p:nvPr/>
        </p:nvSpPr>
        <p:spPr>
          <a:xfrm>
            <a:off x="1826925" y="2282225"/>
            <a:ext cx="9007200" cy="42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+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dobrá dostupnost informací ve vztahu ke klientům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937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+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služba zaměřená zejména nízkoprahově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937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+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ambulantní i terénní aspekt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937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+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kombinace sociálního/právního poradenství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937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-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velký zájem o službu, zmenšuje prostor pro práci na jednotlivých případech. 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937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-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velké množství zranitelných osob, které vyžadují větší míru pomoci než jim může být poskytnuta. 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937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Space Grotesk"/>
              <a:buChar char="-"/>
            </a:pPr>
            <a:r>
              <a:rPr lang="cs-CZ" sz="2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nedostatečné systémové nástroje pro pomoc nejzranitelnějším. </a:t>
            </a:r>
            <a:endParaRPr sz="2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c9138f2ed8_0_57"/>
          <p:cNvSpPr txBox="1"/>
          <p:nvPr>
            <p:ph type="ctrTitle"/>
          </p:nvPr>
        </p:nvSpPr>
        <p:spPr>
          <a:xfrm>
            <a:off x="257226" y="249871"/>
            <a:ext cx="10562700" cy="148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Rok s projektem</a:t>
            </a:r>
            <a:endParaRPr b="1" sz="3000"/>
          </a:p>
        </p:txBody>
      </p:sp>
      <p:sp>
        <p:nvSpPr>
          <p:cNvPr id="128" name="Google Shape;128;g2c9138f2ed8_0_57"/>
          <p:cNvSpPr txBox="1"/>
          <p:nvPr/>
        </p:nvSpPr>
        <p:spPr>
          <a:xfrm>
            <a:off x="257225" y="2183250"/>
            <a:ext cx="5557200" cy="41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2c9138f2ed8_0_57"/>
          <p:cNvSpPr txBox="1"/>
          <p:nvPr/>
        </p:nvSpPr>
        <p:spPr>
          <a:xfrm>
            <a:off x="766475" y="2225675"/>
            <a:ext cx="10562700" cy="40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Naplňování indikátorů projektu bez potíží.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Větší kapacita projektu by byla žádoucí.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Nenaplněné obavy ze zajišťování bytů na komerčním trhu.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Počáteční absence informací o metodě CTI.  Navázána spolupráce s MMB, který  s metodou pracuje.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Frustrace ze systému, který nejpotřebnějším zavřel všechny dveře k důstojnému bydlení.  Dávka MOP ani dotace z OP AMIF nejsou řešením. 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9138f2ed8_0_61"/>
          <p:cNvSpPr txBox="1"/>
          <p:nvPr>
            <p:ph type="ctrTitle"/>
          </p:nvPr>
        </p:nvSpPr>
        <p:spPr>
          <a:xfrm>
            <a:off x="1501700" y="249875"/>
            <a:ext cx="8993100" cy="109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Výzvy/varianty/potřeby</a:t>
            </a:r>
            <a:endParaRPr b="1" sz="3000"/>
          </a:p>
        </p:txBody>
      </p:sp>
      <p:sp>
        <p:nvSpPr>
          <p:cNvPr id="135" name="Google Shape;135;g2c9138f2ed8_0_61"/>
          <p:cNvSpPr txBox="1"/>
          <p:nvPr/>
        </p:nvSpPr>
        <p:spPr>
          <a:xfrm>
            <a:off x="1614800" y="1900450"/>
            <a:ext cx="9049800" cy="44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možnosti sdíleného bydlení pro skupiny seniorů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praktické fungování garančních/krizových fondů v rámci NNO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cs-CZ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najít způsob podpory pro nejpotřebnější.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/>
        </p:nvSpPr>
        <p:spPr>
          <a:xfrm>
            <a:off x="5637320" y="6241002"/>
            <a:ext cx="1260630" cy="430887"/>
          </a:xfrm>
          <a:prstGeom prst="rect">
            <a:avLst/>
          </a:prstGeom>
          <a:solidFill>
            <a:srgbClr val="ECAD0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cs-CZ" sz="2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opu.cz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55169d980_0_0"/>
          <p:cNvSpPr txBox="1"/>
          <p:nvPr>
            <p:ph type="title"/>
          </p:nvPr>
        </p:nvSpPr>
        <p:spPr>
          <a:xfrm>
            <a:off x="2554775" y="1103550"/>
            <a:ext cx="8825700" cy="3878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3000"/>
              <a:t>OPU Organizace pro pomoc uprchlíků</a:t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-"/>
            </a:pPr>
            <a:r>
              <a:rPr lang="cs-CZ" sz="2100"/>
              <a:t>32 let zkušeností s prací s uprchlíky a migranty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s-CZ" sz="2100"/>
              <a:t>především poradenská organizace právní a sociální poradenství v základních oblastech života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s-CZ" sz="2100"/>
              <a:t>kurzy českého jazyka podpora při změně kvalifikace.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s-CZ" sz="2100"/>
              <a:t>provoz domů na půli cesty pro nezletilé bez doprovodu Praha, Brno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s-CZ" sz="2100"/>
              <a:t>expertní aktivity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-"/>
            </a:pPr>
            <a:r>
              <a:rPr lang="cs-CZ" sz="2100"/>
              <a:t>housingová zkušenost do realizace projektu nulová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/>
        </p:nvSpPr>
        <p:spPr>
          <a:xfrm>
            <a:off x="579194" y="1973554"/>
            <a:ext cx="9275100" cy="67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b="0" i="0" lang="cs-CZ" sz="14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</a:br>
            <a:endParaRPr b="0" i="0" sz="1400" u="none" cap="none" strike="noStrike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70" name="Google Shape;70;p2"/>
          <p:cNvSpPr/>
          <p:nvPr/>
        </p:nvSpPr>
        <p:spPr>
          <a:xfrm>
            <a:off x="1717964" y="2309091"/>
            <a:ext cx="945803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b="1" i="0" lang="cs-CZ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Podpora uprchlíků v oblasti bydlení v Jihomoravském kraji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Září 2023 – červen 2026 </a:t>
            </a:r>
            <a:endParaRPr sz="3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cs-CZ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Projekt je podpořen z programu OPZ +  výzva 101</a:t>
            </a:r>
            <a:endParaRPr b="0" i="1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1" name="Google Shape;7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4101" y="224394"/>
            <a:ext cx="2470918" cy="929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</a:pPr>
            <a:r>
              <a:rPr b="1" lang="cs-CZ" sz="3000"/>
              <a:t>Cílová skupina  projektu</a:t>
            </a:r>
            <a:endParaRPr b="1" sz="3000"/>
          </a:p>
        </p:txBody>
      </p:sp>
      <p:sp>
        <p:nvSpPr>
          <p:cNvPr id="77" name="Google Shape;7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1" marL="876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Space Grotesk"/>
              <a:buChar char="•"/>
            </a:pPr>
            <a:r>
              <a:rPr lang="cs-CZ" sz="2400">
                <a:latin typeface="Space Grotesk"/>
                <a:ea typeface="Space Grotesk"/>
                <a:cs typeface="Space Grotesk"/>
                <a:sym typeface="Space Grotesk"/>
              </a:rPr>
              <a:t>Držitelé dočasné ochrany</a:t>
            </a:r>
            <a:endParaRPr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42900" lvl="1" marL="876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Space Grotesk"/>
              <a:buChar char="•"/>
            </a:pPr>
            <a:r>
              <a:rPr lang="cs-CZ" sz="2400">
                <a:latin typeface="Space Grotesk"/>
                <a:ea typeface="Space Grotesk"/>
                <a:cs typeface="Space Grotesk"/>
                <a:sym typeface="Space Grotesk"/>
              </a:rPr>
              <a:t>Držitelé mezinárodní ochrany (azylu a doplňkové ochrany)</a:t>
            </a:r>
            <a:endParaRPr sz="24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c9138f2ed8_0_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4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4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4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4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4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/>
          </a:p>
        </p:txBody>
      </p:sp>
      <p:sp>
        <p:nvSpPr>
          <p:cNvPr id="83" name="Google Shape;83;g2c9138f2ed8_0_4"/>
          <p:cNvSpPr txBox="1"/>
          <p:nvPr/>
        </p:nvSpPr>
        <p:spPr>
          <a:xfrm>
            <a:off x="703274" y="514275"/>
            <a:ext cx="9964800" cy="12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cs-CZ" sz="30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Klíčové aktivity projektu</a:t>
            </a:r>
            <a:endParaRPr b="1" i="0" sz="3000" u="none" cap="none" strike="noStrike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84" name="Google Shape;84;g2c9138f2ed8_0_4"/>
          <p:cNvSpPr txBox="1"/>
          <p:nvPr>
            <p:ph idx="1" type="subTitle"/>
          </p:nvPr>
        </p:nvSpPr>
        <p:spPr>
          <a:xfrm>
            <a:off x="1524000" y="1759063"/>
            <a:ext cx="9144000" cy="3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800"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lang="cs-CZ">
                <a:latin typeface="Space Grotesk"/>
                <a:ea typeface="Space Grotesk"/>
                <a:cs typeface="Space Grotesk"/>
                <a:sym typeface="Space Grotesk"/>
              </a:rPr>
              <a:t>Zabydlení a sociální podpora 10 zranitelných domácností, které se ocitly v bytové nouzi. Dle kritérií projektu by mělo být minimálně 70% domácností obsazeno Ukrajinci. </a:t>
            </a:r>
            <a:endParaRPr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rPr lang="cs-CZ">
                <a:latin typeface="Space Grotesk"/>
                <a:ea typeface="Space Grotesk"/>
                <a:cs typeface="Space Grotesk"/>
                <a:sym typeface="Space Grotesk"/>
              </a:rPr>
              <a:t>• Vytvoření a realizace kontaktního místa bydlení, které poskytuje poradenství v široké škále problémů souvisejících s bydlením. Poradenství by mělo být poskytnuto 150 osobám. </a:t>
            </a:r>
            <a:endParaRPr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283029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43"/>
              <a:buFont typeface="Arial"/>
              <a:buNone/>
            </a:pPr>
            <a:r>
              <a:t/>
            </a:r>
            <a:endParaRPr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55169d980_0_24"/>
          <p:cNvSpPr txBox="1"/>
          <p:nvPr/>
        </p:nvSpPr>
        <p:spPr>
          <a:xfrm>
            <a:off x="703279" y="514263"/>
            <a:ext cx="8455800" cy="12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cs-CZ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</a:t>
            </a:r>
            <a:endParaRPr b="1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cs-CZ" sz="30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Realizační tým projektu</a:t>
            </a:r>
            <a:endParaRPr b="1" i="0" sz="3000" u="none" cap="none" strike="noStrike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90" name="Google Shape;90;g3055169d980_0_24"/>
          <p:cNvSpPr txBox="1"/>
          <p:nvPr>
            <p:ph idx="4294967295" type="subTitle"/>
          </p:nvPr>
        </p:nvSpPr>
        <p:spPr>
          <a:xfrm>
            <a:off x="1524000" y="1759063"/>
            <a:ext cx="9144000" cy="3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6400" lvl="0" marL="4572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Koordinátorka projektu (úvazek 0,75)</a:t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4064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Klíčová pracovnice aktivity A - zabydlování (úvazek 1)</a:t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4064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Vedoucí týmu v aktivitě A a B -zabydlování i KMB (úvazek 0,5)</a:t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4064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Sociálně realitní zprostředkovatel (úvazke 0,3)</a:t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4064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Navigátor kontaktního místa bydlení (úvazek 0,5)</a:t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4064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Tlumočnice UKR - 0,2 úvazku</a:t>
            </a:r>
            <a:endParaRPr sz="2800"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4064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Font typeface="Space Grotesk"/>
              <a:buChar char="●"/>
            </a:pPr>
            <a:r>
              <a:rPr lang="cs-CZ" sz="2800">
                <a:latin typeface="Space Grotesk"/>
                <a:ea typeface="Space Grotesk"/>
                <a:cs typeface="Space Grotesk"/>
                <a:sym typeface="Space Grotesk"/>
              </a:rPr>
              <a:t>Tlumočníci další jazyky, právník DPP </a:t>
            </a:r>
            <a:endParaRPr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9138f2ed8_0_8"/>
          <p:cNvSpPr txBox="1"/>
          <p:nvPr>
            <p:ph type="ctrTitle"/>
          </p:nvPr>
        </p:nvSpPr>
        <p:spPr>
          <a:xfrm>
            <a:off x="2123851" y="758926"/>
            <a:ext cx="7508400" cy="83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2400"/>
              <a:t> </a:t>
            </a:r>
            <a:r>
              <a:rPr b="1" lang="cs-CZ" sz="3000"/>
              <a:t>Výchozí situace projektu</a:t>
            </a:r>
            <a:endParaRPr b="1" sz="3000"/>
          </a:p>
        </p:txBody>
      </p:sp>
      <p:sp>
        <p:nvSpPr>
          <p:cNvPr id="96" name="Google Shape;96;g2c9138f2ed8_0_8"/>
          <p:cNvSpPr txBox="1"/>
          <p:nvPr/>
        </p:nvSpPr>
        <p:spPr>
          <a:xfrm>
            <a:off x="713607" y="1684003"/>
            <a:ext cx="10011000" cy="45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cs-CZ" sz="18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 </a:t>
            </a:r>
            <a:r>
              <a:rPr b="0" i="0" lang="cs-CZ" sz="16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Na území JMK se od počátku válk</a:t>
            </a:r>
            <a:r>
              <a:rPr lang="cs-CZ" sz="1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y na Ukrajině nachází s menšími výkyvy okolo 40000 osob s DO.  </a:t>
            </a:r>
            <a:r>
              <a:rPr b="0" i="0" lang="cs-CZ" sz="16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 V době začátku real</a:t>
            </a:r>
            <a:r>
              <a:rPr lang="cs-CZ" sz="1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izace projektu nebylo nouzové ubytování časově omezeno a byla to jistota, kterou každý uprchlík z Ukrajiny měl. Na začátku války fungoval princip solidárních domácností,  bydlení tedy nepředstavovalo pro uprchlíky výraznější problém. Projekt začal být připravován v situaci, kdy končila podpora solidárních domácností a bezplatné nouzové ubytování bylo omezeno pouze na zranitelné osoby popř. zpoplatněno.  Projekt byl tedy původně směřován na ty osoby, které nechtějí nebo nemohou nouzové ubytování využívat a chtějí se lépe zorientovat na bytovém trhu.  </a:t>
            </a:r>
            <a:endParaRPr sz="16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cs-CZ" sz="16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S nástupem  Lex Urajina VI</a:t>
            </a:r>
            <a:r>
              <a:rPr lang="cs-CZ" sz="1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, který omezil nouzové ubytování na 90 dnů a a k 1.9. ukončil nouzové ubytování všem nad tuto hranici </a:t>
            </a:r>
            <a:r>
              <a:rPr b="0" i="0" lang="cs-CZ" sz="1600" u="none" cap="none" strike="noStrik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vznikají potřeby jiné a zaměřené na širší skupinu držitelů dočasné ochrany, na což se snažíme v rámci možností projektu reagovat</a:t>
            </a:r>
            <a:r>
              <a:rPr lang="cs-CZ" sz="16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 a  zejména v kontaktním místě bydlení poskytnout informace všem dotčeným osobám z cílové skupiny. </a:t>
            </a:r>
            <a:endParaRPr sz="1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9138f2ed8_0_21"/>
          <p:cNvSpPr txBox="1"/>
          <p:nvPr>
            <p:ph type="ctrTitle"/>
          </p:nvPr>
        </p:nvSpPr>
        <p:spPr>
          <a:xfrm>
            <a:off x="2166277" y="264025"/>
            <a:ext cx="6957000" cy="1014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Aktivita A Zabydlování </a:t>
            </a:r>
            <a:endParaRPr b="1" sz="3000"/>
          </a:p>
        </p:txBody>
      </p:sp>
      <p:sp>
        <p:nvSpPr>
          <p:cNvPr id="102" name="Google Shape;102;g2c9138f2ed8_0_21"/>
          <p:cNvSpPr txBox="1"/>
          <p:nvPr/>
        </p:nvSpPr>
        <p:spPr>
          <a:xfrm>
            <a:off x="1416850" y="1518650"/>
            <a:ext cx="9049800" cy="49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b="0" i="0" lang="cs-CZ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Klienti této aktivity musí vedle základních parametrů pro vstup do projektu splňovat i zranitelnost, která je chápána šířeji než ji vymezuje MV. Může jít o seniory, matky s malými dětmi, invalidní osoby, velké rodiny, osoby s velmi odlišného socio-kulturního prostředí. </a:t>
            </a:r>
            <a:endParaRPr sz="22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683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Char char="●"/>
            </a:pPr>
            <a:r>
              <a:rPr lang="cs-CZ" sz="22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Klienti se rekrutují z terénních služeb, sociálního poradenství, přes spolupracující subjekty.</a:t>
            </a:r>
            <a:endParaRPr sz="22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683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Char char="●"/>
            </a:pPr>
            <a:r>
              <a:rPr lang="cs-CZ" sz="22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Před zabydlením a 12 měsíců po zabydlení s klienty pracují sociální pracovnice dle principu CTI (Critical Time Intervention) časově omezená práce s různou intenzitou podpory. </a:t>
            </a:r>
            <a:endParaRPr sz="22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683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Char char="●"/>
            </a:pPr>
            <a:r>
              <a:rPr lang="cs-CZ" sz="22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Původní záměr získat  obecní byty v rámci obcí v JMK naplněn jen částečně. Přislíbeny tři byty od MMB, zbytek z otevřeného trhu s byty. </a:t>
            </a:r>
            <a:endParaRPr sz="22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683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Char char="●"/>
            </a:pPr>
            <a:r>
              <a:rPr lang="cs-CZ" sz="22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Aktuálně zabydleno 6 bytů (2 držitelé MO, 4 držitelé DO z Ukrajiny). </a:t>
            </a:r>
            <a:endParaRPr sz="22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-3683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Space Grotesk"/>
              <a:buChar char="●"/>
            </a:pPr>
            <a:r>
              <a:rPr lang="cs-CZ" sz="220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Garanční a krizový fond (hojně využíván na kauce a provize). </a:t>
            </a:r>
            <a:endParaRPr sz="22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indent="0" lvl="0" marL="45720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9138f2ed8_0_25"/>
          <p:cNvSpPr txBox="1"/>
          <p:nvPr>
            <p:ph type="ctrTitle"/>
          </p:nvPr>
        </p:nvSpPr>
        <p:spPr>
          <a:xfrm>
            <a:off x="2138000" y="249875"/>
            <a:ext cx="7381200" cy="1014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Pozitiva/negativa/ výsledky  dosavadní</a:t>
            </a:r>
            <a:endParaRPr b="1" sz="30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cs-CZ" sz="3000"/>
              <a:t>realizace housingové aktivity A</a:t>
            </a:r>
            <a:endParaRPr b="1" sz="3000"/>
          </a:p>
        </p:txBody>
      </p:sp>
      <p:sp>
        <p:nvSpPr>
          <p:cNvPr id="108" name="Google Shape;108;g2c9138f2ed8_0_25"/>
          <p:cNvSpPr txBox="1"/>
          <p:nvPr/>
        </p:nvSpPr>
        <p:spPr>
          <a:xfrm>
            <a:off x="1445125" y="2013575"/>
            <a:ext cx="9778500" cy="4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+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přidělené byty ve městě Brně (zatím vyčleněn jeden se sociálním nájemným)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+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nenaplnila se obava z převahy negativního přístupů realitních kanceláří a pronajímatelů.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+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motivace k dlouhodobé spolupráci ze strany klientů.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+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plnění závazků ze strany klientů (platí nájmy, splácí dluhy z garančního fondu)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+/- dostatek klientů pro výběr pro tuto aktivitu. Mnoho zranitelných osob, kterým se nedostane pomoci v rozsahu, který by potřebovali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vysoká cena nájmů v Brně/větší poptávka než nabídka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HUD a MOP nedostačující nástroj k úhradě nájmů/provizí/kaucí. Zejména pro menší  zranitelné domácnosti či osamělé osoby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absence metodických informací o CTI. Paralelní realizace housingového projektu MMB s CTI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-"/>
            </a:pPr>
            <a:r>
              <a:rPr lang="cs-C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nejzranitelnější nedosáhnou na standardní ubytování!!!!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PU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2023-12-18T15:00:57Z</dcterms:created>
  <dc:creator>Marta Fuksová</dc:creator>
</cp:coreProperties>
</file>