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99" r:id="rId4"/>
    <p:sldId id="277" r:id="rId5"/>
    <p:sldId id="278" r:id="rId6"/>
    <p:sldId id="279" r:id="rId7"/>
    <p:sldId id="280" r:id="rId8"/>
    <p:sldId id="263" r:id="rId9"/>
    <p:sldId id="282" r:id="rId10"/>
    <p:sldId id="300" r:id="rId11"/>
    <p:sldId id="296" r:id="rId12"/>
    <p:sldId id="292" r:id="rId13"/>
    <p:sldId id="283" r:id="rId14"/>
    <p:sldId id="286" r:id="rId15"/>
    <p:sldId id="287" r:id="rId16"/>
    <p:sldId id="293" r:id="rId17"/>
    <p:sldId id="298" r:id="rId18"/>
    <p:sldId id="294" r:id="rId19"/>
    <p:sldId id="295" r:id="rId20"/>
    <p:sldId id="290" r:id="rId21"/>
    <p:sldId id="297" r:id="rId22"/>
    <p:sldId id="284" r:id="rId23"/>
    <p:sldId id="28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/>
    <p:restoredTop sz="94721"/>
  </p:normalViewPr>
  <p:slideViewPr>
    <p:cSldViewPr snapToGrid="0">
      <p:cViewPr varScale="1">
        <p:scale>
          <a:sx n="61" d="100"/>
          <a:sy n="61" d="100"/>
        </p:scale>
        <p:origin x="9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9DDA8-FDCD-45DD-B60A-C2D9C8913A6B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D422-D5D2-4105-ACB4-DF25EB647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91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0F37EB7E-0A02-475D-AC77-B84525AFD1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t>Podpora sociální integrace vyloučených lokalit v Královéhradeckém kraji II</a:t>
            </a:r>
          </a:p>
        </p:txBody>
      </p:sp>
      <p:sp>
        <p:nvSpPr>
          <p:cNvPr id="19459" name="Rectangle 11">
            <a:extLst>
              <a:ext uri="{FF2B5EF4-FFF2-40B4-BE49-F238E27FC236}">
                <a16:creationId xmlns:a16="http://schemas.microsoft.com/office/drawing/2014/main" id="{EFFE56AF-F359-4499-A580-F3A4771B1E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C881976-68FD-458D-BFAD-C8C34CE205F8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8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6DDFA3CC-573F-4515-8C9C-C7902E7875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CEE9F1AE-DE06-408A-929F-A462B5D184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D422-D5D2-4105-ACB4-DF25EB6470E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9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D422-D5D2-4105-ACB4-DF25EB6470E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D422-D5D2-4105-ACB4-DF25EB6470E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21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2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80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5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7538E-85A1-48D0-6F63-B8A88D8C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E6DF77-F0E2-9CF4-6286-DBBCF4CA7D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D78083-95F1-1736-2904-FC8E8EBA7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0BEA2-B79A-4BF8-AACF-728DCE5CC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19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06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8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79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35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8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E70A-6C56-44EB-8599-4944F4C86E3E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CD38-9DE4-4706-A031-F4E0CB01C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ingfirsttoolkit.ca/wp-content/uploads/CanadianHousingFirstToolkit.pdf" TargetMode="External"/><Relationship Id="rId2" Type="http://schemas.openxmlformats.org/officeDocument/2006/relationships/hyperlink" Target="https://www.feantsa.org/download/housing-first-guide-czech7063012559669192368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ocialnibydleni.org/wp-content/uploads/2023/11/Dosledovani_dopadu_Housing_First.pdf" TargetMode="External"/><Relationship Id="rId5" Type="http://schemas.openxmlformats.org/officeDocument/2006/relationships/hyperlink" Target="https://dokumenty.osu.cz/fss/publikace/zaverecna-zprava-zabydleni-rodin.pdf" TargetMode="External"/><Relationship Id="rId4" Type="http://schemas.openxmlformats.org/officeDocument/2006/relationships/hyperlink" Target="https://homelesshub.ca/sites/default/files/attachments/mhcc_at_home_report_national_cross-site_eng_2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nopek@socialnibydleni.org" TargetMode="External"/><Relationship Id="rId2" Type="http://schemas.openxmlformats.org/officeDocument/2006/relationships/hyperlink" Target="mailto:jan.snopek@mpsv.cz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8CB4C8C-4A0D-123D-431A-00CBFA8FA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4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 descr="Obsah obrázku tráva, obraz, dům, obloha&#10;&#10;Popis byl vytvořen automaticky">
            <a:extLst>
              <a:ext uri="{FF2B5EF4-FFF2-40B4-BE49-F238E27FC236}">
                <a16:creationId xmlns:a16="http://schemas.microsoft.com/office/drawing/2014/main" id="{6F4AD8A4-1968-2DCB-2864-8B72A08D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157" y="1357164"/>
            <a:ext cx="4110270" cy="4957010"/>
          </a:xfrm>
          <a:custGeom>
            <a:avLst/>
            <a:gdLst>
              <a:gd name="connsiteX0" fmla="*/ 5197583 w 5467058"/>
              <a:gd name="connsiteY0" fmla="*/ 1638693 h 6593305"/>
              <a:gd name="connsiteX1" fmla="*/ 5197583 w 5467058"/>
              <a:gd name="connsiteY1" fmla="*/ 1639214 h 6593305"/>
              <a:gd name="connsiteX2" fmla="*/ 5197571 w 5467058"/>
              <a:gd name="connsiteY2" fmla="*/ 1638984 h 6593305"/>
              <a:gd name="connsiteX3" fmla="*/ 0 w 5467058"/>
              <a:gd name="connsiteY3" fmla="*/ 0 h 6593305"/>
              <a:gd name="connsiteX4" fmla="*/ 3465238 w 5467058"/>
              <a:gd name="connsiteY4" fmla="*/ 0 h 6593305"/>
              <a:gd name="connsiteX5" fmla="*/ 5188641 w 5467058"/>
              <a:gd name="connsiteY5" fmla="*/ 1471579 h 6593305"/>
              <a:gd name="connsiteX6" fmla="*/ 5197571 w 5467058"/>
              <a:gd name="connsiteY6" fmla="*/ 1638984 h 6593305"/>
              <a:gd name="connsiteX7" fmla="*/ 5191977 w 5467058"/>
              <a:gd name="connsiteY7" fmla="*/ 1771513 h 6593305"/>
              <a:gd name="connsiteX8" fmla="*/ 4038287 w 5467058"/>
              <a:gd name="connsiteY8" fmla="*/ 3185739 h 6593305"/>
              <a:gd name="connsiteX9" fmla="*/ 5467058 w 5467058"/>
              <a:gd name="connsiteY9" fmla="*/ 4869215 h 6593305"/>
              <a:gd name="connsiteX10" fmla="*/ 3644522 w 5467058"/>
              <a:gd name="connsiteY10" fmla="*/ 6593305 h 6593305"/>
              <a:gd name="connsiteX11" fmla="*/ 0 w 5467058"/>
              <a:gd name="connsiteY11" fmla="*/ 6593305 h 65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7058" h="6593305">
                <a:moveTo>
                  <a:pt x="5197583" y="1638693"/>
                </a:moveTo>
                <a:lnTo>
                  <a:pt x="5197583" y="1639214"/>
                </a:lnTo>
                <a:lnTo>
                  <a:pt x="5197571" y="1638984"/>
                </a:lnTo>
                <a:close/>
                <a:moveTo>
                  <a:pt x="0" y="0"/>
                </a:moveTo>
                <a:lnTo>
                  <a:pt x="3465238" y="0"/>
                </a:lnTo>
                <a:cubicBezTo>
                  <a:pt x="4362345" y="0"/>
                  <a:pt x="5099945" y="644843"/>
                  <a:pt x="5188641" y="1471579"/>
                </a:cubicBezTo>
                <a:lnTo>
                  <a:pt x="5197571" y="1638984"/>
                </a:lnTo>
                <a:lnTo>
                  <a:pt x="5191977" y="1771513"/>
                </a:lnTo>
                <a:cubicBezTo>
                  <a:pt x="5136276" y="2428617"/>
                  <a:pt x="4670901" y="2975827"/>
                  <a:pt x="4038287" y="3185739"/>
                </a:cubicBezTo>
                <a:cubicBezTo>
                  <a:pt x="4855512" y="3356014"/>
                  <a:pt x="5467058" y="4044921"/>
                  <a:pt x="5467058" y="4869215"/>
                </a:cubicBezTo>
                <a:cubicBezTo>
                  <a:pt x="5467058" y="5821604"/>
                  <a:pt x="4650931" y="6593305"/>
                  <a:pt x="3644522" y="6593305"/>
                </a:cubicBezTo>
                <a:lnTo>
                  <a:pt x="0" y="6593305"/>
                </a:lnTo>
                <a:close/>
              </a:path>
            </a:pathLst>
          </a:cu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4442769-C8B4-F0CA-75EF-CC0B15DE7F8B}"/>
              </a:ext>
            </a:extLst>
          </p:cNvPr>
          <p:cNvGrpSpPr/>
          <p:nvPr/>
        </p:nvGrpSpPr>
        <p:grpSpPr>
          <a:xfrm>
            <a:off x="447725" y="429477"/>
            <a:ext cx="1249299" cy="1592579"/>
            <a:chOff x="919363" y="352475"/>
            <a:chExt cx="1249299" cy="1592579"/>
          </a:xfrm>
        </p:grpSpPr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8EA0635E-C617-AB78-B514-9624CE060DE4}"/>
                </a:ext>
              </a:extLst>
            </p:cNvPr>
            <p:cNvSpPr/>
            <p:nvPr/>
          </p:nvSpPr>
          <p:spPr>
            <a:xfrm>
              <a:off x="919363" y="352475"/>
              <a:ext cx="1249299" cy="1592579"/>
            </a:xfrm>
            <a:custGeom>
              <a:avLst/>
              <a:gdLst>
                <a:gd name="connsiteX0" fmla="*/ 1187768 w 1249299"/>
                <a:gd name="connsiteY0" fmla="*/ 395954 h 1592579"/>
                <a:gd name="connsiteX1" fmla="*/ 791813 w 1249299"/>
                <a:gd name="connsiteY1" fmla="*/ 0 h 1592579"/>
                <a:gd name="connsiteX2" fmla="*/ 0 w 1249299"/>
                <a:gd name="connsiteY2" fmla="*/ 0 h 1592579"/>
                <a:gd name="connsiteX3" fmla="*/ 0 w 1249299"/>
                <a:gd name="connsiteY3" fmla="*/ 1592580 h 1592579"/>
                <a:gd name="connsiteX4" fmla="*/ 832866 w 1249299"/>
                <a:gd name="connsiteY4" fmla="*/ 1592580 h 1592579"/>
                <a:gd name="connsiteX5" fmla="*/ 1249299 w 1249299"/>
                <a:gd name="connsiteY5" fmla="*/ 1176147 h 1592579"/>
                <a:gd name="connsiteX6" fmla="*/ 922782 w 1249299"/>
                <a:gd name="connsiteY6" fmla="*/ 769525 h 1592579"/>
                <a:gd name="connsiteX7" fmla="*/ 1187672 w 1249299"/>
                <a:gd name="connsiteY7" fmla="*/ 395859 h 1592579"/>
                <a:gd name="connsiteX8" fmla="*/ 1187672 w 1249299"/>
                <a:gd name="connsiteY8" fmla="*/ 395859 h 15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99" h="1592579">
                  <a:moveTo>
                    <a:pt x="1187768" y="395954"/>
                  </a:moveTo>
                  <a:cubicBezTo>
                    <a:pt x="1187768" y="177260"/>
                    <a:pt x="1010507" y="0"/>
                    <a:pt x="791813" y="0"/>
                  </a:cubicBezTo>
                  <a:lnTo>
                    <a:pt x="0" y="0"/>
                  </a:lnTo>
                  <a:lnTo>
                    <a:pt x="0" y="1592580"/>
                  </a:lnTo>
                  <a:lnTo>
                    <a:pt x="832866" y="1592580"/>
                  </a:lnTo>
                  <a:cubicBezTo>
                    <a:pt x="1062895" y="1592580"/>
                    <a:pt x="1249299" y="1406176"/>
                    <a:pt x="1249299" y="1176147"/>
                  </a:cubicBezTo>
                  <a:cubicBezTo>
                    <a:pt x="1249299" y="977075"/>
                    <a:pt x="1109567" y="810673"/>
                    <a:pt x="922782" y="769525"/>
                  </a:cubicBezTo>
                  <a:cubicBezTo>
                    <a:pt x="1077087" y="715423"/>
                    <a:pt x="1187672" y="568643"/>
                    <a:pt x="1187672" y="395859"/>
                  </a:cubicBezTo>
                  <a:lnTo>
                    <a:pt x="1187672" y="395859"/>
                  </a:lnTo>
                  <a:close/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3448F84D-98EF-0507-EB6F-3133D1EEF2D6}"/>
                </a:ext>
              </a:extLst>
            </p:cNvPr>
            <p:cNvSpPr/>
            <p:nvPr/>
          </p:nvSpPr>
          <p:spPr>
            <a:xfrm>
              <a:off x="1041664" y="728617"/>
              <a:ext cx="759428" cy="217169"/>
            </a:xfrm>
            <a:custGeom>
              <a:avLst/>
              <a:gdLst>
                <a:gd name="connsiteX0" fmla="*/ 92202 w 759428"/>
                <a:gd name="connsiteY0" fmla="*/ 163639 h 217169"/>
                <a:gd name="connsiteX1" fmla="*/ 109728 w 759428"/>
                <a:gd name="connsiteY1" fmla="*/ 143065 h 217169"/>
                <a:gd name="connsiteX2" fmla="*/ 116110 w 759428"/>
                <a:gd name="connsiteY2" fmla="*/ 112966 h 217169"/>
                <a:gd name="connsiteX3" fmla="*/ 109633 w 759428"/>
                <a:gd name="connsiteY3" fmla="*/ 83058 h 217169"/>
                <a:gd name="connsiteX4" fmla="*/ 91916 w 759428"/>
                <a:gd name="connsiteY4" fmla="*/ 62484 h 217169"/>
                <a:gd name="connsiteX5" fmla="*/ 66199 w 759428"/>
                <a:gd name="connsiteY5" fmla="*/ 55054 h 217169"/>
                <a:gd name="connsiteX6" fmla="*/ 52768 w 759428"/>
                <a:gd name="connsiteY6" fmla="*/ 57150 h 217169"/>
                <a:gd name="connsiteX7" fmla="*/ 40767 w 759428"/>
                <a:gd name="connsiteY7" fmla="*/ 62960 h 217169"/>
                <a:gd name="connsiteX8" fmla="*/ 31718 w 759428"/>
                <a:gd name="connsiteY8" fmla="*/ 71342 h 217169"/>
                <a:gd name="connsiteX9" fmla="*/ 26860 w 759428"/>
                <a:gd name="connsiteY9" fmla="*/ 81534 h 217169"/>
                <a:gd name="connsiteX10" fmla="*/ 33814 w 759428"/>
                <a:gd name="connsiteY10" fmla="*/ 84011 h 217169"/>
                <a:gd name="connsiteX11" fmla="*/ 33814 w 759428"/>
                <a:gd name="connsiteY11" fmla="*/ 13430 h 217169"/>
                <a:gd name="connsiteX12" fmla="*/ 0 w 759428"/>
                <a:gd name="connsiteY12" fmla="*/ 13430 h 217169"/>
                <a:gd name="connsiteX13" fmla="*/ 0 w 759428"/>
                <a:gd name="connsiteY13" fmla="*/ 168592 h 217169"/>
                <a:gd name="connsiteX14" fmla="*/ 31242 w 759428"/>
                <a:gd name="connsiteY14" fmla="*/ 168592 h 217169"/>
                <a:gd name="connsiteX15" fmla="*/ 33147 w 759428"/>
                <a:gd name="connsiteY15" fmla="*/ 142780 h 217169"/>
                <a:gd name="connsiteX16" fmla="*/ 25813 w 759428"/>
                <a:gd name="connsiteY16" fmla="*/ 145256 h 217169"/>
                <a:gd name="connsiteX17" fmla="*/ 30766 w 759428"/>
                <a:gd name="connsiteY17" fmla="*/ 155067 h 217169"/>
                <a:gd name="connsiteX18" fmla="*/ 40005 w 759428"/>
                <a:gd name="connsiteY18" fmla="*/ 163354 h 217169"/>
                <a:gd name="connsiteX19" fmla="*/ 52483 w 759428"/>
                <a:gd name="connsiteY19" fmla="*/ 169069 h 217169"/>
                <a:gd name="connsiteX20" fmla="*/ 66961 w 759428"/>
                <a:gd name="connsiteY20" fmla="*/ 171164 h 217169"/>
                <a:gd name="connsiteX21" fmla="*/ 92202 w 759428"/>
                <a:gd name="connsiteY21" fmla="*/ 163735 h 217169"/>
                <a:gd name="connsiteX22" fmla="*/ 44768 w 759428"/>
                <a:gd name="connsiteY22" fmla="*/ 139065 h 217169"/>
                <a:gd name="connsiteX23" fmla="*/ 35909 w 759428"/>
                <a:gd name="connsiteY23" fmla="*/ 128683 h 217169"/>
                <a:gd name="connsiteX24" fmla="*/ 32766 w 759428"/>
                <a:gd name="connsiteY24" fmla="*/ 113062 h 217169"/>
                <a:gd name="connsiteX25" fmla="*/ 35909 w 759428"/>
                <a:gd name="connsiteY25" fmla="*/ 97536 h 217169"/>
                <a:gd name="connsiteX26" fmla="*/ 44768 w 759428"/>
                <a:gd name="connsiteY26" fmla="*/ 87249 h 217169"/>
                <a:gd name="connsiteX27" fmla="*/ 58198 w 759428"/>
                <a:gd name="connsiteY27" fmla="*/ 83725 h 217169"/>
                <a:gd name="connsiteX28" fmla="*/ 71438 w 759428"/>
                <a:gd name="connsiteY28" fmla="*/ 87249 h 217169"/>
                <a:gd name="connsiteX29" fmla="*/ 80201 w 759428"/>
                <a:gd name="connsiteY29" fmla="*/ 97536 h 217169"/>
                <a:gd name="connsiteX30" fmla="*/ 83249 w 759428"/>
                <a:gd name="connsiteY30" fmla="*/ 113062 h 217169"/>
                <a:gd name="connsiteX31" fmla="*/ 80201 w 759428"/>
                <a:gd name="connsiteY31" fmla="*/ 128683 h 217169"/>
                <a:gd name="connsiteX32" fmla="*/ 71438 w 759428"/>
                <a:gd name="connsiteY32" fmla="*/ 139065 h 217169"/>
                <a:gd name="connsiteX33" fmla="*/ 58198 w 759428"/>
                <a:gd name="connsiteY33" fmla="*/ 142875 h 217169"/>
                <a:gd name="connsiteX34" fmla="*/ 44768 w 759428"/>
                <a:gd name="connsiteY34" fmla="*/ 139065 h 217169"/>
                <a:gd name="connsiteX35" fmla="*/ 181451 w 759428"/>
                <a:gd name="connsiteY35" fmla="*/ 217170 h 217169"/>
                <a:gd name="connsiteX36" fmla="*/ 200787 w 759428"/>
                <a:gd name="connsiteY36" fmla="*/ 168878 h 217169"/>
                <a:gd name="connsiteX37" fmla="*/ 248222 w 759428"/>
                <a:gd name="connsiteY37" fmla="*/ 57436 h 217169"/>
                <a:gd name="connsiteX38" fmla="*/ 210026 w 759428"/>
                <a:gd name="connsiteY38" fmla="*/ 57436 h 217169"/>
                <a:gd name="connsiteX39" fmla="*/ 189452 w 759428"/>
                <a:gd name="connsiteY39" fmla="*/ 116395 h 217169"/>
                <a:gd name="connsiteX40" fmla="*/ 186023 w 759428"/>
                <a:gd name="connsiteY40" fmla="*/ 126587 h 217169"/>
                <a:gd name="connsiteX41" fmla="*/ 183166 w 759428"/>
                <a:gd name="connsiteY41" fmla="*/ 134493 h 217169"/>
                <a:gd name="connsiteX42" fmla="*/ 187738 w 759428"/>
                <a:gd name="connsiteY42" fmla="*/ 131731 h 217169"/>
                <a:gd name="connsiteX43" fmla="*/ 185261 w 759428"/>
                <a:gd name="connsiteY43" fmla="*/ 122491 h 217169"/>
                <a:gd name="connsiteX44" fmla="*/ 181642 w 759428"/>
                <a:gd name="connsiteY44" fmla="*/ 113443 h 217169"/>
                <a:gd name="connsiteX45" fmla="*/ 158115 w 759428"/>
                <a:gd name="connsiteY45" fmla="*/ 57436 h 217169"/>
                <a:gd name="connsiteX46" fmla="*/ 120110 w 759428"/>
                <a:gd name="connsiteY46" fmla="*/ 57436 h 217169"/>
                <a:gd name="connsiteX47" fmla="*/ 173831 w 759428"/>
                <a:gd name="connsiteY47" fmla="*/ 174593 h 217169"/>
                <a:gd name="connsiteX48" fmla="*/ 173450 w 759428"/>
                <a:gd name="connsiteY48" fmla="*/ 157353 h 217169"/>
                <a:gd name="connsiteX49" fmla="*/ 148018 w 759428"/>
                <a:gd name="connsiteY49" fmla="*/ 217170 h 217169"/>
                <a:gd name="connsiteX50" fmla="*/ 181356 w 759428"/>
                <a:gd name="connsiteY50" fmla="*/ 217170 h 217169"/>
                <a:gd name="connsiteX51" fmla="*/ 317659 w 759428"/>
                <a:gd name="connsiteY51" fmla="*/ 168973 h 217169"/>
                <a:gd name="connsiteX52" fmla="*/ 330137 w 759428"/>
                <a:gd name="connsiteY52" fmla="*/ 163068 h 217169"/>
                <a:gd name="connsiteX53" fmla="*/ 339090 w 759428"/>
                <a:gd name="connsiteY53" fmla="*/ 154591 h 217169"/>
                <a:gd name="connsiteX54" fmla="*/ 343186 w 759428"/>
                <a:gd name="connsiteY54" fmla="*/ 144494 h 217169"/>
                <a:gd name="connsiteX55" fmla="*/ 336423 w 759428"/>
                <a:gd name="connsiteY55" fmla="*/ 143446 h 217169"/>
                <a:gd name="connsiteX56" fmla="*/ 338328 w 759428"/>
                <a:gd name="connsiteY56" fmla="*/ 168878 h 217169"/>
                <a:gd name="connsiteX57" fmla="*/ 369570 w 759428"/>
                <a:gd name="connsiteY57" fmla="*/ 168878 h 217169"/>
                <a:gd name="connsiteX58" fmla="*/ 369570 w 759428"/>
                <a:gd name="connsiteY58" fmla="*/ 13525 h 217169"/>
                <a:gd name="connsiteX59" fmla="*/ 335756 w 759428"/>
                <a:gd name="connsiteY59" fmla="*/ 13525 h 217169"/>
                <a:gd name="connsiteX60" fmla="*/ 335756 w 759428"/>
                <a:gd name="connsiteY60" fmla="*/ 85344 h 217169"/>
                <a:gd name="connsiteX61" fmla="*/ 343757 w 759428"/>
                <a:gd name="connsiteY61" fmla="*/ 83439 h 217169"/>
                <a:gd name="connsiteX62" fmla="*/ 339566 w 759428"/>
                <a:gd name="connsiteY62" fmla="*/ 72866 h 217169"/>
                <a:gd name="connsiteX63" fmla="*/ 330327 w 759428"/>
                <a:gd name="connsiteY63" fmla="*/ 63722 h 217169"/>
                <a:gd name="connsiteX64" fmla="*/ 317754 w 759428"/>
                <a:gd name="connsiteY64" fmla="*/ 57436 h 217169"/>
                <a:gd name="connsiteX65" fmla="*/ 303276 w 759428"/>
                <a:gd name="connsiteY65" fmla="*/ 55150 h 217169"/>
                <a:gd name="connsiteX66" fmla="*/ 277273 w 759428"/>
                <a:gd name="connsiteY66" fmla="*/ 62674 h 217169"/>
                <a:gd name="connsiteX67" fmla="*/ 259461 w 759428"/>
                <a:gd name="connsiteY67" fmla="*/ 83344 h 217169"/>
                <a:gd name="connsiteX68" fmla="*/ 252984 w 759428"/>
                <a:gd name="connsiteY68" fmla="*/ 113252 h 217169"/>
                <a:gd name="connsiteX69" fmla="*/ 259461 w 759428"/>
                <a:gd name="connsiteY69" fmla="*/ 143161 h 217169"/>
                <a:gd name="connsiteX70" fmla="*/ 277178 w 759428"/>
                <a:gd name="connsiteY70" fmla="*/ 163735 h 217169"/>
                <a:gd name="connsiteX71" fmla="*/ 302895 w 759428"/>
                <a:gd name="connsiteY71" fmla="*/ 171164 h 217169"/>
                <a:gd name="connsiteX72" fmla="*/ 317659 w 759428"/>
                <a:gd name="connsiteY72" fmla="*/ 168973 h 217169"/>
                <a:gd name="connsiteX73" fmla="*/ 298133 w 759428"/>
                <a:gd name="connsiteY73" fmla="*/ 139446 h 217169"/>
                <a:gd name="connsiteX74" fmla="*/ 289465 w 759428"/>
                <a:gd name="connsiteY74" fmla="*/ 128968 h 217169"/>
                <a:gd name="connsiteX75" fmla="*/ 286322 w 759428"/>
                <a:gd name="connsiteY75" fmla="*/ 113252 h 217169"/>
                <a:gd name="connsiteX76" fmla="*/ 289465 w 759428"/>
                <a:gd name="connsiteY76" fmla="*/ 97250 h 217169"/>
                <a:gd name="connsiteX77" fmla="*/ 298133 w 759428"/>
                <a:gd name="connsiteY77" fmla="*/ 86773 h 217169"/>
                <a:gd name="connsiteX78" fmla="*/ 311468 w 759428"/>
                <a:gd name="connsiteY78" fmla="*/ 82963 h 217169"/>
                <a:gd name="connsiteX79" fmla="*/ 324898 w 759428"/>
                <a:gd name="connsiteY79" fmla="*/ 86773 h 217169"/>
                <a:gd name="connsiteX80" fmla="*/ 333566 w 759428"/>
                <a:gd name="connsiteY80" fmla="*/ 97250 h 217169"/>
                <a:gd name="connsiteX81" fmla="*/ 336614 w 759428"/>
                <a:gd name="connsiteY81" fmla="*/ 113252 h 217169"/>
                <a:gd name="connsiteX82" fmla="*/ 333566 w 759428"/>
                <a:gd name="connsiteY82" fmla="*/ 128968 h 217169"/>
                <a:gd name="connsiteX83" fmla="*/ 324898 w 759428"/>
                <a:gd name="connsiteY83" fmla="*/ 139446 h 217169"/>
                <a:gd name="connsiteX84" fmla="*/ 311468 w 759428"/>
                <a:gd name="connsiteY84" fmla="*/ 143256 h 217169"/>
                <a:gd name="connsiteX85" fmla="*/ 298133 w 759428"/>
                <a:gd name="connsiteY85" fmla="*/ 139446 h 217169"/>
                <a:gd name="connsiteX86" fmla="*/ 432054 w 759428"/>
                <a:gd name="connsiteY86" fmla="*/ 13525 h 217169"/>
                <a:gd name="connsiteX87" fmla="*/ 398431 w 759428"/>
                <a:gd name="connsiteY87" fmla="*/ 13525 h 217169"/>
                <a:gd name="connsiteX88" fmla="*/ 398431 w 759428"/>
                <a:gd name="connsiteY88" fmla="*/ 168878 h 217169"/>
                <a:gd name="connsiteX89" fmla="*/ 432054 w 759428"/>
                <a:gd name="connsiteY89" fmla="*/ 168878 h 217169"/>
                <a:gd name="connsiteX90" fmla="*/ 432054 w 759428"/>
                <a:gd name="connsiteY90" fmla="*/ 13525 h 217169"/>
                <a:gd name="connsiteX91" fmla="*/ 529400 w 759428"/>
                <a:gd name="connsiteY91" fmla="*/ 169164 h 217169"/>
                <a:gd name="connsiteX92" fmla="*/ 544449 w 759428"/>
                <a:gd name="connsiteY92" fmla="*/ 163830 h 217169"/>
                <a:gd name="connsiteX93" fmla="*/ 558356 w 759428"/>
                <a:gd name="connsiteY93" fmla="*/ 154591 h 217169"/>
                <a:gd name="connsiteX94" fmla="*/ 542639 w 759428"/>
                <a:gd name="connsiteY94" fmla="*/ 132302 h 217169"/>
                <a:gd name="connsiteX95" fmla="*/ 530543 w 759428"/>
                <a:gd name="connsiteY95" fmla="*/ 139446 h 217169"/>
                <a:gd name="connsiteX96" fmla="*/ 517874 w 759428"/>
                <a:gd name="connsiteY96" fmla="*/ 141541 h 217169"/>
                <a:gd name="connsiteX97" fmla="*/ 500158 w 759428"/>
                <a:gd name="connsiteY97" fmla="*/ 137731 h 217169"/>
                <a:gd name="connsiteX98" fmla="*/ 488823 w 759428"/>
                <a:gd name="connsiteY98" fmla="*/ 127159 h 217169"/>
                <a:gd name="connsiteX99" fmla="*/ 484918 w 759428"/>
                <a:gd name="connsiteY99" fmla="*/ 111062 h 217169"/>
                <a:gd name="connsiteX100" fmla="*/ 487870 w 759428"/>
                <a:gd name="connsiteY100" fmla="*/ 95821 h 217169"/>
                <a:gd name="connsiteX101" fmla="*/ 496634 w 759428"/>
                <a:gd name="connsiteY101" fmla="*/ 86392 h 217169"/>
                <a:gd name="connsiteX102" fmla="*/ 510540 w 759428"/>
                <a:gd name="connsiteY102" fmla="*/ 83153 h 217169"/>
                <a:gd name="connsiteX103" fmla="*/ 521018 w 759428"/>
                <a:gd name="connsiteY103" fmla="*/ 85439 h 217169"/>
                <a:gd name="connsiteX104" fmla="*/ 528447 w 759428"/>
                <a:gd name="connsiteY104" fmla="*/ 91821 h 217169"/>
                <a:gd name="connsiteX105" fmla="*/ 531686 w 759428"/>
                <a:gd name="connsiteY105" fmla="*/ 101155 h 217169"/>
                <a:gd name="connsiteX106" fmla="*/ 531686 w 759428"/>
                <a:gd name="connsiteY106" fmla="*/ 105346 h 217169"/>
                <a:gd name="connsiteX107" fmla="*/ 535305 w 759428"/>
                <a:gd name="connsiteY107" fmla="*/ 101346 h 217169"/>
                <a:gd name="connsiteX108" fmla="*/ 469011 w 759428"/>
                <a:gd name="connsiteY108" fmla="*/ 101346 h 217169"/>
                <a:gd name="connsiteX109" fmla="*/ 473869 w 759428"/>
                <a:gd name="connsiteY109" fmla="*/ 120205 h 217169"/>
                <a:gd name="connsiteX110" fmla="*/ 562642 w 759428"/>
                <a:gd name="connsiteY110" fmla="*/ 120205 h 217169"/>
                <a:gd name="connsiteX111" fmla="*/ 562832 w 759428"/>
                <a:gd name="connsiteY111" fmla="*/ 111157 h 217169"/>
                <a:gd name="connsiteX112" fmla="*/ 559499 w 759428"/>
                <a:gd name="connsiteY112" fmla="*/ 88678 h 217169"/>
                <a:gd name="connsiteX113" fmla="*/ 548545 w 759428"/>
                <a:gd name="connsiteY113" fmla="*/ 70866 h 217169"/>
                <a:gd name="connsiteX114" fmla="*/ 531686 w 759428"/>
                <a:gd name="connsiteY114" fmla="*/ 59150 h 217169"/>
                <a:gd name="connsiteX115" fmla="*/ 510159 w 759428"/>
                <a:gd name="connsiteY115" fmla="*/ 54959 h 217169"/>
                <a:gd name="connsiteX116" fmla="*/ 487394 w 759428"/>
                <a:gd name="connsiteY116" fmla="*/ 59245 h 217169"/>
                <a:gd name="connsiteX117" fmla="*/ 469487 w 759428"/>
                <a:gd name="connsiteY117" fmla="*/ 71438 h 217169"/>
                <a:gd name="connsiteX118" fmla="*/ 457772 w 759428"/>
                <a:gd name="connsiteY118" fmla="*/ 90011 h 217169"/>
                <a:gd name="connsiteX119" fmla="*/ 453581 w 759428"/>
                <a:gd name="connsiteY119" fmla="*/ 113538 h 217169"/>
                <a:gd name="connsiteX120" fmla="*/ 461105 w 759428"/>
                <a:gd name="connsiteY120" fmla="*/ 143065 h 217169"/>
                <a:gd name="connsiteX121" fmla="*/ 482346 w 759428"/>
                <a:gd name="connsiteY121" fmla="*/ 163449 h 217169"/>
                <a:gd name="connsiteX122" fmla="*/ 514445 w 759428"/>
                <a:gd name="connsiteY122" fmla="*/ 170878 h 217169"/>
                <a:gd name="connsiteX123" fmla="*/ 529685 w 759428"/>
                <a:gd name="connsiteY123" fmla="*/ 169069 h 217169"/>
                <a:gd name="connsiteX124" fmla="*/ 591312 w 759428"/>
                <a:gd name="connsiteY124" fmla="*/ 168783 h 217169"/>
                <a:gd name="connsiteX125" fmla="*/ 617982 w 759428"/>
                <a:gd name="connsiteY125" fmla="*/ 168783 h 217169"/>
                <a:gd name="connsiteX126" fmla="*/ 617982 w 759428"/>
                <a:gd name="connsiteY126" fmla="*/ 102013 h 217169"/>
                <a:gd name="connsiteX127" fmla="*/ 619601 w 759428"/>
                <a:gd name="connsiteY127" fmla="*/ 94678 h 217169"/>
                <a:gd name="connsiteX128" fmla="*/ 623887 w 759428"/>
                <a:gd name="connsiteY128" fmla="*/ 88678 h 217169"/>
                <a:gd name="connsiteX129" fmla="*/ 630364 w 759428"/>
                <a:gd name="connsiteY129" fmla="*/ 84677 h 217169"/>
                <a:gd name="connsiteX130" fmla="*/ 638556 w 759428"/>
                <a:gd name="connsiteY130" fmla="*/ 83344 h 217169"/>
                <a:gd name="connsiteX131" fmla="*/ 648081 w 759428"/>
                <a:gd name="connsiteY131" fmla="*/ 85344 h 217169"/>
                <a:gd name="connsiteX132" fmla="*/ 653891 w 759428"/>
                <a:gd name="connsiteY132" fmla="*/ 91916 h 217169"/>
                <a:gd name="connsiteX133" fmla="*/ 655796 w 759428"/>
                <a:gd name="connsiteY133" fmla="*/ 103061 h 217169"/>
                <a:gd name="connsiteX134" fmla="*/ 655796 w 759428"/>
                <a:gd name="connsiteY134" fmla="*/ 168783 h 217169"/>
                <a:gd name="connsiteX135" fmla="*/ 689610 w 759428"/>
                <a:gd name="connsiteY135" fmla="*/ 168783 h 217169"/>
                <a:gd name="connsiteX136" fmla="*/ 689610 w 759428"/>
                <a:gd name="connsiteY136" fmla="*/ 100393 h 217169"/>
                <a:gd name="connsiteX137" fmla="*/ 685229 w 759428"/>
                <a:gd name="connsiteY137" fmla="*/ 75533 h 217169"/>
                <a:gd name="connsiteX138" fmla="*/ 672179 w 759428"/>
                <a:gd name="connsiteY138" fmla="*/ 60198 h 217169"/>
                <a:gd name="connsiteX139" fmla="*/ 650939 w 759428"/>
                <a:gd name="connsiteY139" fmla="*/ 55054 h 217169"/>
                <a:gd name="connsiteX140" fmla="*/ 633317 w 759428"/>
                <a:gd name="connsiteY140" fmla="*/ 58864 h 217169"/>
                <a:gd name="connsiteX141" fmla="*/ 618935 w 759428"/>
                <a:gd name="connsiteY141" fmla="*/ 68866 h 217169"/>
                <a:gd name="connsiteX142" fmla="*/ 610648 w 759428"/>
                <a:gd name="connsiteY142" fmla="*/ 82582 h 217169"/>
                <a:gd name="connsiteX143" fmla="*/ 617315 w 759428"/>
                <a:gd name="connsiteY143" fmla="*/ 80105 h 217169"/>
                <a:gd name="connsiteX144" fmla="*/ 616268 w 759428"/>
                <a:gd name="connsiteY144" fmla="*/ 57436 h 217169"/>
                <a:gd name="connsiteX145" fmla="*/ 584359 w 759428"/>
                <a:gd name="connsiteY145" fmla="*/ 57436 h 217169"/>
                <a:gd name="connsiteX146" fmla="*/ 584359 w 759428"/>
                <a:gd name="connsiteY146" fmla="*/ 168878 h 217169"/>
                <a:gd name="connsiteX147" fmla="*/ 591312 w 759428"/>
                <a:gd name="connsiteY147" fmla="*/ 168878 h 217169"/>
                <a:gd name="connsiteX148" fmla="*/ 749999 w 759428"/>
                <a:gd name="connsiteY148" fmla="*/ 57340 h 217169"/>
                <a:gd name="connsiteX149" fmla="*/ 716185 w 759428"/>
                <a:gd name="connsiteY149" fmla="*/ 57340 h 217169"/>
                <a:gd name="connsiteX150" fmla="*/ 716185 w 759428"/>
                <a:gd name="connsiteY150" fmla="*/ 168783 h 217169"/>
                <a:gd name="connsiteX151" fmla="*/ 749999 w 759428"/>
                <a:gd name="connsiteY151" fmla="*/ 168783 h 217169"/>
                <a:gd name="connsiteX152" fmla="*/ 749999 w 759428"/>
                <a:gd name="connsiteY152" fmla="*/ 57340 h 217169"/>
                <a:gd name="connsiteX153" fmla="*/ 759428 w 759428"/>
                <a:gd name="connsiteY153" fmla="*/ 22098 h 217169"/>
                <a:gd name="connsiteX154" fmla="*/ 744093 w 759428"/>
                <a:gd name="connsiteY154" fmla="*/ 0 h 217169"/>
                <a:gd name="connsiteX155" fmla="*/ 706469 w 759428"/>
                <a:gd name="connsiteY155" fmla="*/ 29813 h 217169"/>
                <a:gd name="connsiteX156" fmla="*/ 716375 w 759428"/>
                <a:gd name="connsiteY156" fmla="*/ 45148 h 217169"/>
                <a:gd name="connsiteX157" fmla="*/ 759428 w 759428"/>
                <a:gd name="connsiteY157" fmla="*/ 22098 h 21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759428" h="217169">
                  <a:moveTo>
                    <a:pt x="92202" y="163639"/>
                  </a:moveTo>
                  <a:cubicBezTo>
                    <a:pt x="99631" y="158687"/>
                    <a:pt x="105442" y="151828"/>
                    <a:pt x="109728" y="143065"/>
                  </a:cubicBezTo>
                  <a:cubicBezTo>
                    <a:pt x="114014" y="134302"/>
                    <a:pt x="116110" y="124301"/>
                    <a:pt x="116110" y="112966"/>
                  </a:cubicBezTo>
                  <a:cubicBezTo>
                    <a:pt x="116110" y="101632"/>
                    <a:pt x="113919" y="91821"/>
                    <a:pt x="109633" y="83058"/>
                  </a:cubicBezTo>
                  <a:cubicBezTo>
                    <a:pt x="105346" y="74295"/>
                    <a:pt x="99346" y="67437"/>
                    <a:pt x="91916" y="62484"/>
                  </a:cubicBezTo>
                  <a:cubicBezTo>
                    <a:pt x="84392" y="57531"/>
                    <a:pt x="75819" y="55054"/>
                    <a:pt x="66199" y="55054"/>
                  </a:cubicBezTo>
                  <a:cubicBezTo>
                    <a:pt x="61531" y="55054"/>
                    <a:pt x="57055" y="55721"/>
                    <a:pt x="52768" y="57150"/>
                  </a:cubicBezTo>
                  <a:cubicBezTo>
                    <a:pt x="48387" y="58579"/>
                    <a:pt x="44482" y="60484"/>
                    <a:pt x="40767" y="62960"/>
                  </a:cubicBezTo>
                  <a:cubicBezTo>
                    <a:pt x="37147" y="65437"/>
                    <a:pt x="34100" y="68199"/>
                    <a:pt x="31718" y="71342"/>
                  </a:cubicBezTo>
                  <a:cubicBezTo>
                    <a:pt x="29337" y="74486"/>
                    <a:pt x="27718" y="77914"/>
                    <a:pt x="26860" y="81534"/>
                  </a:cubicBezTo>
                  <a:lnTo>
                    <a:pt x="33814" y="84011"/>
                  </a:lnTo>
                  <a:lnTo>
                    <a:pt x="33814" y="13430"/>
                  </a:lnTo>
                  <a:lnTo>
                    <a:pt x="0" y="13430"/>
                  </a:lnTo>
                  <a:lnTo>
                    <a:pt x="0" y="168592"/>
                  </a:lnTo>
                  <a:lnTo>
                    <a:pt x="31242" y="168592"/>
                  </a:lnTo>
                  <a:lnTo>
                    <a:pt x="33147" y="142780"/>
                  </a:lnTo>
                  <a:lnTo>
                    <a:pt x="25813" y="145256"/>
                  </a:lnTo>
                  <a:cubicBezTo>
                    <a:pt x="26670" y="148590"/>
                    <a:pt x="28289" y="151828"/>
                    <a:pt x="30766" y="155067"/>
                  </a:cubicBezTo>
                  <a:cubicBezTo>
                    <a:pt x="33242" y="158210"/>
                    <a:pt x="36290" y="160972"/>
                    <a:pt x="40005" y="163354"/>
                  </a:cubicBezTo>
                  <a:cubicBezTo>
                    <a:pt x="43720" y="165735"/>
                    <a:pt x="47911" y="167640"/>
                    <a:pt x="52483" y="169069"/>
                  </a:cubicBezTo>
                  <a:cubicBezTo>
                    <a:pt x="57150" y="170497"/>
                    <a:pt x="61913" y="171164"/>
                    <a:pt x="66961" y="171164"/>
                  </a:cubicBezTo>
                  <a:cubicBezTo>
                    <a:pt x="76295" y="171164"/>
                    <a:pt x="84773" y="168688"/>
                    <a:pt x="92202" y="163735"/>
                  </a:cubicBezTo>
                  <a:moveTo>
                    <a:pt x="44768" y="139065"/>
                  </a:moveTo>
                  <a:cubicBezTo>
                    <a:pt x="40957" y="136589"/>
                    <a:pt x="38005" y="133064"/>
                    <a:pt x="35909" y="128683"/>
                  </a:cubicBezTo>
                  <a:cubicBezTo>
                    <a:pt x="33814" y="124301"/>
                    <a:pt x="32766" y="119063"/>
                    <a:pt x="32766" y="113062"/>
                  </a:cubicBezTo>
                  <a:cubicBezTo>
                    <a:pt x="32766" y="107061"/>
                    <a:pt x="33814" y="102013"/>
                    <a:pt x="35909" y="97536"/>
                  </a:cubicBezTo>
                  <a:cubicBezTo>
                    <a:pt x="38005" y="93059"/>
                    <a:pt x="40957" y="89630"/>
                    <a:pt x="44768" y="87249"/>
                  </a:cubicBezTo>
                  <a:cubicBezTo>
                    <a:pt x="48578" y="84868"/>
                    <a:pt x="53054" y="83725"/>
                    <a:pt x="58198" y="83725"/>
                  </a:cubicBezTo>
                  <a:cubicBezTo>
                    <a:pt x="63341" y="83725"/>
                    <a:pt x="67628" y="84868"/>
                    <a:pt x="71438" y="87249"/>
                  </a:cubicBezTo>
                  <a:cubicBezTo>
                    <a:pt x="75248" y="89630"/>
                    <a:pt x="78105" y="93059"/>
                    <a:pt x="80201" y="97536"/>
                  </a:cubicBezTo>
                  <a:cubicBezTo>
                    <a:pt x="82201" y="102013"/>
                    <a:pt x="83249" y="107156"/>
                    <a:pt x="83249" y="113062"/>
                  </a:cubicBezTo>
                  <a:cubicBezTo>
                    <a:pt x="83249" y="118967"/>
                    <a:pt x="82201" y="124301"/>
                    <a:pt x="80201" y="128683"/>
                  </a:cubicBezTo>
                  <a:cubicBezTo>
                    <a:pt x="78200" y="133064"/>
                    <a:pt x="75248" y="136589"/>
                    <a:pt x="71438" y="139065"/>
                  </a:cubicBezTo>
                  <a:cubicBezTo>
                    <a:pt x="67628" y="141637"/>
                    <a:pt x="63246" y="142875"/>
                    <a:pt x="58198" y="142875"/>
                  </a:cubicBezTo>
                  <a:cubicBezTo>
                    <a:pt x="53150" y="142875"/>
                    <a:pt x="48578" y="141637"/>
                    <a:pt x="44768" y="139065"/>
                  </a:cubicBezTo>
                  <a:moveTo>
                    <a:pt x="181451" y="217170"/>
                  </a:moveTo>
                  <a:lnTo>
                    <a:pt x="200787" y="168878"/>
                  </a:lnTo>
                  <a:lnTo>
                    <a:pt x="248222" y="57436"/>
                  </a:lnTo>
                  <a:lnTo>
                    <a:pt x="210026" y="57436"/>
                  </a:lnTo>
                  <a:lnTo>
                    <a:pt x="189452" y="116395"/>
                  </a:lnTo>
                  <a:cubicBezTo>
                    <a:pt x="188214" y="120015"/>
                    <a:pt x="187071" y="123444"/>
                    <a:pt x="186023" y="126587"/>
                  </a:cubicBezTo>
                  <a:cubicBezTo>
                    <a:pt x="184975" y="129730"/>
                    <a:pt x="184023" y="132397"/>
                    <a:pt x="183166" y="134493"/>
                  </a:cubicBezTo>
                  <a:lnTo>
                    <a:pt x="187738" y="131731"/>
                  </a:lnTo>
                  <a:cubicBezTo>
                    <a:pt x="187166" y="128778"/>
                    <a:pt x="186309" y="125730"/>
                    <a:pt x="185261" y="122491"/>
                  </a:cubicBezTo>
                  <a:cubicBezTo>
                    <a:pt x="184118" y="119253"/>
                    <a:pt x="182975" y="116300"/>
                    <a:pt x="181642" y="113443"/>
                  </a:cubicBezTo>
                  <a:lnTo>
                    <a:pt x="158115" y="57436"/>
                  </a:lnTo>
                  <a:lnTo>
                    <a:pt x="120110" y="57436"/>
                  </a:lnTo>
                  <a:lnTo>
                    <a:pt x="173831" y="174593"/>
                  </a:lnTo>
                  <a:lnTo>
                    <a:pt x="173450" y="157353"/>
                  </a:lnTo>
                  <a:lnTo>
                    <a:pt x="148018" y="217170"/>
                  </a:lnTo>
                  <a:lnTo>
                    <a:pt x="181356" y="217170"/>
                  </a:lnTo>
                  <a:close/>
                  <a:moveTo>
                    <a:pt x="317659" y="168973"/>
                  </a:moveTo>
                  <a:cubicBezTo>
                    <a:pt x="322326" y="167545"/>
                    <a:pt x="326517" y="165544"/>
                    <a:pt x="330137" y="163068"/>
                  </a:cubicBezTo>
                  <a:cubicBezTo>
                    <a:pt x="333756" y="160591"/>
                    <a:pt x="336709" y="157829"/>
                    <a:pt x="339090" y="154591"/>
                  </a:cubicBezTo>
                  <a:cubicBezTo>
                    <a:pt x="341376" y="151352"/>
                    <a:pt x="342710" y="148018"/>
                    <a:pt x="343186" y="144494"/>
                  </a:cubicBezTo>
                  <a:lnTo>
                    <a:pt x="336423" y="143446"/>
                  </a:lnTo>
                  <a:lnTo>
                    <a:pt x="338328" y="168878"/>
                  </a:lnTo>
                  <a:lnTo>
                    <a:pt x="369570" y="168878"/>
                  </a:lnTo>
                  <a:lnTo>
                    <a:pt x="369570" y="13525"/>
                  </a:lnTo>
                  <a:lnTo>
                    <a:pt x="335756" y="13525"/>
                  </a:lnTo>
                  <a:lnTo>
                    <a:pt x="335756" y="85344"/>
                  </a:lnTo>
                  <a:lnTo>
                    <a:pt x="343757" y="83439"/>
                  </a:lnTo>
                  <a:cubicBezTo>
                    <a:pt x="343376" y="79819"/>
                    <a:pt x="341948" y="76295"/>
                    <a:pt x="339566" y="72866"/>
                  </a:cubicBezTo>
                  <a:cubicBezTo>
                    <a:pt x="337185" y="69437"/>
                    <a:pt x="334137" y="66389"/>
                    <a:pt x="330327" y="63722"/>
                  </a:cubicBezTo>
                  <a:cubicBezTo>
                    <a:pt x="326517" y="61055"/>
                    <a:pt x="322326" y="58960"/>
                    <a:pt x="317754" y="57436"/>
                  </a:cubicBezTo>
                  <a:cubicBezTo>
                    <a:pt x="313182" y="55912"/>
                    <a:pt x="308324" y="55150"/>
                    <a:pt x="303276" y="55150"/>
                  </a:cubicBezTo>
                  <a:cubicBezTo>
                    <a:pt x="293465" y="55150"/>
                    <a:pt x="284798" y="57721"/>
                    <a:pt x="277273" y="62674"/>
                  </a:cubicBezTo>
                  <a:cubicBezTo>
                    <a:pt x="269748" y="67723"/>
                    <a:pt x="263747" y="74581"/>
                    <a:pt x="259461" y="83344"/>
                  </a:cubicBezTo>
                  <a:cubicBezTo>
                    <a:pt x="255079" y="92107"/>
                    <a:pt x="252984" y="102013"/>
                    <a:pt x="252984" y="113252"/>
                  </a:cubicBezTo>
                  <a:cubicBezTo>
                    <a:pt x="252984" y="124492"/>
                    <a:pt x="255175" y="134398"/>
                    <a:pt x="259461" y="143161"/>
                  </a:cubicBezTo>
                  <a:cubicBezTo>
                    <a:pt x="263843" y="151924"/>
                    <a:pt x="269748" y="158782"/>
                    <a:pt x="277178" y="163735"/>
                  </a:cubicBezTo>
                  <a:cubicBezTo>
                    <a:pt x="284702" y="168688"/>
                    <a:pt x="293275" y="171164"/>
                    <a:pt x="302895" y="171164"/>
                  </a:cubicBezTo>
                  <a:cubicBezTo>
                    <a:pt x="308039" y="171164"/>
                    <a:pt x="312992" y="170402"/>
                    <a:pt x="317659" y="168973"/>
                  </a:cubicBezTo>
                  <a:moveTo>
                    <a:pt x="298133" y="139446"/>
                  </a:moveTo>
                  <a:cubicBezTo>
                    <a:pt x="294418" y="136969"/>
                    <a:pt x="291560" y="133445"/>
                    <a:pt x="289465" y="128968"/>
                  </a:cubicBezTo>
                  <a:cubicBezTo>
                    <a:pt x="287369" y="124492"/>
                    <a:pt x="286322" y="119253"/>
                    <a:pt x="286322" y="113252"/>
                  </a:cubicBezTo>
                  <a:cubicBezTo>
                    <a:pt x="286322" y="107251"/>
                    <a:pt x="287369" y="101822"/>
                    <a:pt x="289465" y="97250"/>
                  </a:cubicBezTo>
                  <a:cubicBezTo>
                    <a:pt x="291560" y="92773"/>
                    <a:pt x="294513" y="89249"/>
                    <a:pt x="298133" y="86773"/>
                  </a:cubicBezTo>
                  <a:cubicBezTo>
                    <a:pt x="301847" y="84296"/>
                    <a:pt x="306324" y="82963"/>
                    <a:pt x="311468" y="82963"/>
                  </a:cubicBezTo>
                  <a:cubicBezTo>
                    <a:pt x="316611" y="82963"/>
                    <a:pt x="321088" y="84201"/>
                    <a:pt x="324898" y="86773"/>
                  </a:cubicBezTo>
                  <a:cubicBezTo>
                    <a:pt x="328708" y="89344"/>
                    <a:pt x="331565" y="92773"/>
                    <a:pt x="333566" y="97250"/>
                  </a:cubicBezTo>
                  <a:cubicBezTo>
                    <a:pt x="335566" y="101727"/>
                    <a:pt x="336614" y="107061"/>
                    <a:pt x="336614" y="113252"/>
                  </a:cubicBezTo>
                  <a:cubicBezTo>
                    <a:pt x="336614" y="119443"/>
                    <a:pt x="335566" y="124492"/>
                    <a:pt x="333566" y="128968"/>
                  </a:cubicBezTo>
                  <a:cubicBezTo>
                    <a:pt x="331565" y="133445"/>
                    <a:pt x="328613" y="136969"/>
                    <a:pt x="324898" y="139446"/>
                  </a:cubicBezTo>
                  <a:cubicBezTo>
                    <a:pt x="321088" y="142018"/>
                    <a:pt x="316611" y="143256"/>
                    <a:pt x="311468" y="143256"/>
                  </a:cubicBezTo>
                  <a:cubicBezTo>
                    <a:pt x="306324" y="143256"/>
                    <a:pt x="301847" y="142018"/>
                    <a:pt x="298133" y="139446"/>
                  </a:cubicBezTo>
                  <a:moveTo>
                    <a:pt x="432054" y="13525"/>
                  </a:moveTo>
                  <a:lnTo>
                    <a:pt x="398431" y="13525"/>
                  </a:lnTo>
                  <a:lnTo>
                    <a:pt x="398431" y="168878"/>
                  </a:lnTo>
                  <a:lnTo>
                    <a:pt x="432054" y="168878"/>
                  </a:lnTo>
                  <a:lnTo>
                    <a:pt x="432054" y="13525"/>
                  </a:lnTo>
                  <a:close/>
                  <a:moveTo>
                    <a:pt x="529400" y="169164"/>
                  </a:moveTo>
                  <a:cubicBezTo>
                    <a:pt x="534543" y="168021"/>
                    <a:pt x="539496" y="166211"/>
                    <a:pt x="544449" y="163830"/>
                  </a:cubicBezTo>
                  <a:cubicBezTo>
                    <a:pt x="549307" y="161449"/>
                    <a:pt x="553974" y="158401"/>
                    <a:pt x="558356" y="154591"/>
                  </a:cubicBezTo>
                  <a:lnTo>
                    <a:pt x="542639" y="132302"/>
                  </a:lnTo>
                  <a:cubicBezTo>
                    <a:pt x="538258" y="135636"/>
                    <a:pt x="534257" y="138017"/>
                    <a:pt x="530543" y="139446"/>
                  </a:cubicBezTo>
                  <a:cubicBezTo>
                    <a:pt x="526828" y="140875"/>
                    <a:pt x="522637" y="141541"/>
                    <a:pt x="517874" y="141541"/>
                  </a:cubicBezTo>
                  <a:cubicBezTo>
                    <a:pt x="511016" y="141541"/>
                    <a:pt x="505111" y="140303"/>
                    <a:pt x="500158" y="137731"/>
                  </a:cubicBezTo>
                  <a:cubicBezTo>
                    <a:pt x="495205" y="135255"/>
                    <a:pt x="491395" y="131636"/>
                    <a:pt x="488823" y="127159"/>
                  </a:cubicBezTo>
                  <a:cubicBezTo>
                    <a:pt x="486251" y="122587"/>
                    <a:pt x="484918" y="117253"/>
                    <a:pt x="484918" y="111062"/>
                  </a:cubicBezTo>
                  <a:cubicBezTo>
                    <a:pt x="484918" y="104870"/>
                    <a:pt x="485870" y="99917"/>
                    <a:pt x="487870" y="95821"/>
                  </a:cubicBezTo>
                  <a:cubicBezTo>
                    <a:pt x="489871" y="91726"/>
                    <a:pt x="492728" y="88582"/>
                    <a:pt x="496634" y="86392"/>
                  </a:cubicBezTo>
                  <a:cubicBezTo>
                    <a:pt x="500443" y="84201"/>
                    <a:pt x="505111" y="83153"/>
                    <a:pt x="510540" y="83153"/>
                  </a:cubicBezTo>
                  <a:cubicBezTo>
                    <a:pt x="514445" y="83153"/>
                    <a:pt x="517970" y="83915"/>
                    <a:pt x="521018" y="85439"/>
                  </a:cubicBezTo>
                  <a:cubicBezTo>
                    <a:pt x="524066" y="86963"/>
                    <a:pt x="526542" y="89154"/>
                    <a:pt x="528447" y="91821"/>
                  </a:cubicBezTo>
                  <a:cubicBezTo>
                    <a:pt x="530352" y="94583"/>
                    <a:pt x="531400" y="97631"/>
                    <a:pt x="531686" y="101155"/>
                  </a:cubicBezTo>
                  <a:lnTo>
                    <a:pt x="531686" y="105346"/>
                  </a:lnTo>
                  <a:lnTo>
                    <a:pt x="535305" y="101346"/>
                  </a:lnTo>
                  <a:lnTo>
                    <a:pt x="469011" y="101346"/>
                  </a:lnTo>
                  <a:lnTo>
                    <a:pt x="473869" y="120205"/>
                  </a:lnTo>
                  <a:lnTo>
                    <a:pt x="562642" y="120205"/>
                  </a:lnTo>
                  <a:lnTo>
                    <a:pt x="562832" y="111157"/>
                  </a:lnTo>
                  <a:cubicBezTo>
                    <a:pt x="563118" y="103061"/>
                    <a:pt x="561975" y="95536"/>
                    <a:pt x="559499" y="88678"/>
                  </a:cubicBezTo>
                  <a:cubicBezTo>
                    <a:pt x="556927" y="81820"/>
                    <a:pt x="553307" y="75819"/>
                    <a:pt x="548545" y="70866"/>
                  </a:cubicBezTo>
                  <a:cubicBezTo>
                    <a:pt x="543782" y="65818"/>
                    <a:pt x="538162" y="61913"/>
                    <a:pt x="531686" y="59150"/>
                  </a:cubicBezTo>
                  <a:cubicBezTo>
                    <a:pt x="525209" y="56388"/>
                    <a:pt x="517970" y="54959"/>
                    <a:pt x="510159" y="54959"/>
                  </a:cubicBezTo>
                  <a:cubicBezTo>
                    <a:pt x="501872" y="54959"/>
                    <a:pt x="494347" y="56388"/>
                    <a:pt x="487394" y="59245"/>
                  </a:cubicBezTo>
                  <a:cubicBezTo>
                    <a:pt x="480441" y="62103"/>
                    <a:pt x="474440" y="66199"/>
                    <a:pt x="469487" y="71438"/>
                  </a:cubicBezTo>
                  <a:cubicBezTo>
                    <a:pt x="464534" y="76676"/>
                    <a:pt x="460534" y="82867"/>
                    <a:pt x="457772" y="90011"/>
                  </a:cubicBezTo>
                  <a:cubicBezTo>
                    <a:pt x="455009" y="97155"/>
                    <a:pt x="453581" y="104965"/>
                    <a:pt x="453581" y="113538"/>
                  </a:cubicBezTo>
                  <a:cubicBezTo>
                    <a:pt x="453581" y="124587"/>
                    <a:pt x="456152" y="134398"/>
                    <a:pt x="461105" y="143065"/>
                  </a:cubicBezTo>
                  <a:cubicBezTo>
                    <a:pt x="466058" y="151733"/>
                    <a:pt x="473202" y="158496"/>
                    <a:pt x="482346" y="163449"/>
                  </a:cubicBezTo>
                  <a:cubicBezTo>
                    <a:pt x="491490" y="168402"/>
                    <a:pt x="502158" y="170878"/>
                    <a:pt x="514445" y="170878"/>
                  </a:cubicBezTo>
                  <a:cubicBezTo>
                    <a:pt x="519493" y="170878"/>
                    <a:pt x="524542" y="170307"/>
                    <a:pt x="529685" y="169069"/>
                  </a:cubicBezTo>
                  <a:moveTo>
                    <a:pt x="591312" y="168783"/>
                  </a:moveTo>
                  <a:lnTo>
                    <a:pt x="617982" y="168783"/>
                  </a:lnTo>
                  <a:lnTo>
                    <a:pt x="617982" y="102013"/>
                  </a:lnTo>
                  <a:cubicBezTo>
                    <a:pt x="617982" y="99346"/>
                    <a:pt x="618458" y="96869"/>
                    <a:pt x="619601" y="94678"/>
                  </a:cubicBezTo>
                  <a:cubicBezTo>
                    <a:pt x="620649" y="92392"/>
                    <a:pt x="622078" y="90392"/>
                    <a:pt x="623887" y="88678"/>
                  </a:cubicBezTo>
                  <a:cubicBezTo>
                    <a:pt x="625697" y="86963"/>
                    <a:pt x="627888" y="85630"/>
                    <a:pt x="630364" y="84677"/>
                  </a:cubicBezTo>
                  <a:cubicBezTo>
                    <a:pt x="632936" y="83725"/>
                    <a:pt x="635603" y="83344"/>
                    <a:pt x="638556" y="83344"/>
                  </a:cubicBezTo>
                  <a:cubicBezTo>
                    <a:pt x="642366" y="83153"/>
                    <a:pt x="645509" y="83820"/>
                    <a:pt x="648081" y="85344"/>
                  </a:cubicBezTo>
                  <a:cubicBezTo>
                    <a:pt x="650653" y="86773"/>
                    <a:pt x="652558" y="89059"/>
                    <a:pt x="653891" y="91916"/>
                  </a:cubicBezTo>
                  <a:cubicBezTo>
                    <a:pt x="655130" y="94869"/>
                    <a:pt x="655796" y="98584"/>
                    <a:pt x="655796" y="103061"/>
                  </a:cubicBezTo>
                  <a:lnTo>
                    <a:pt x="655796" y="168783"/>
                  </a:lnTo>
                  <a:lnTo>
                    <a:pt x="689610" y="168783"/>
                  </a:lnTo>
                  <a:lnTo>
                    <a:pt x="689610" y="100393"/>
                  </a:lnTo>
                  <a:cubicBezTo>
                    <a:pt x="689610" y="90583"/>
                    <a:pt x="688181" y="82296"/>
                    <a:pt x="685229" y="75533"/>
                  </a:cubicBezTo>
                  <a:cubicBezTo>
                    <a:pt x="682276" y="68770"/>
                    <a:pt x="677989" y="63627"/>
                    <a:pt x="672179" y="60198"/>
                  </a:cubicBezTo>
                  <a:cubicBezTo>
                    <a:pt x="666464" y="56769"/>
                    <a:pt x="659416" y="55054"/>
                    <a:pt x="650939" y="55054"/>
                  </a:cubicBezTo>
                  <a:cubicBezTo>
                    <a:pt x="644747" y="55054"/>
                    <a:pt x="638937" y="56293"/>
                    <a:pt x="633317" y="58864"/>
                  </a:cubicBezTo>
                  <a:cubicBezTo>
                    <a:pt x="627698" y="61341"/>
                    <a:pt x="622935" y="64675"/>
                    <a:pt x="618935" y="68866"/>
                  </a:cubicBezTo>
                  <a:cubicBezTo>
                    <a:pt x="614934" y="72962"/>
                    <a:pt x="612172" y="77533"/>
                    <a:pt x="610648" y="82582"/>
                  </a:cubicBezTo>
                  <a:lnTo>
                    <a:pt x="617315" y="80105"/>
                  </a:lnTo>
                  <a:lnTo>
                    <a:pt x="616268" y="57436"/>
                  </a:lnTo>
                  <a:lnTo>
                    <a:pt x="584359" y="57436"/>
                  </a:lnTo>
                  <a:lnTo>
                    <a:pt x="584359" y="168878"/>
                  </a:lnTo>
                  <a:lnTo>
                    <a:pt x="591312" y="168878"/>
                  </a:lnTo>
                  <a:close/>
                  <a:moveTo>
                    <a:pt x="749999" y="57340"/>
                  </a:moveTo>
                  <a:lnTo>
                    <a:pt x="716185" y="57340"/>
                  </a:lnTo>
                  <a:lnTo>
                    <a:pt x="716185" y="168783"/>
                  </a:lnTo>
                  <a:lnTo>
                    <a:pt x="749999" y="168783"/>
                  </a:lnTo>
                  <a:lnTo>
                    <a:pt x="749999" y="57340"/>
                  </a:lnTo>
                  <a:close/>
                  <a:moveTo>
                    <a:pt x="759428" y="22098"/>
                  </a:moveTo>
                  <a:lnTo>
                    <a:pt x="744093" y="0"/>
                  </a:lnTo>
                  <a:lnTo>
                    <a:pt x="706469" y="29813"/>
                  </a:lnTo>
                  <a:lnTo>
                    <a:pt x="716375" y="45148"/>
                  </a:lnTo>
                  <a:lnTo>
                    <a:pt x="759428" y="2209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2B4BC4D6-310C-6313-D3AD-F79DCAAFDA5F}"/>
                </a:ext>
              </a:extLst>
            </p:cNvPr>
            <p:cNvSpPr/>
            <p:nvPr/>
          </p:nvSpPr>
          <p:spPr>
            <a:xfrm>
              <a:off x="1031186" y="494302"/>
              <a:ext cx="837247" cy="170688"/>
            </a:xfrm>
            <a:custGeom>
              <a:avLst/>
              <a:gdLst>
                <a:gd name="connsiteX0" fmla="*/ 92488 w 837247"/>
                <a:gd name="connsiteY0" fmla="*/ 165259 h 170688"/>
                <a:gd name="connsiteX1" fmla="*/ 112871 w 837247"/>
                <a:gd name="connsiteY1" fmla="*/ 149066 h 170688"/>
                <a:gd name="connsiteX2" fmla="*/ 120301 w 837247"/>
                <a:gd name="connsiteY2" fmla="*/ 123158 h 170688"/>
                <a:gd name="connsiteX3" fmla="*/ 116586 w 837247"/>
                <a:gd name="connsiteY3" fmla="*/ 105823 h 170688"/>
                <a:gd name="connsiteX4" fmla="*/ 106108 w 837247"/>
                <a:gd name="connsiteY4" fmla="*/ 92869 h 170688"/>
                <a:gd name="connsiteX5" fmla="*/ 89916 w 837247"/>
                <a:gd name="connsiteY5" fmla="*/ 83630 h 170688"/>
                <a:gd name="connsiteX6" fmla="*/ 69056 w 837247"/>
                <a:gd name="connsiteY6" fmla="*/ 77534 h 170688"/>
                <a:gd name="connsiteX7" fmla="*/ 59436 w 837247"/>
                <a:gd name="connsiteY7" fmla="*/ 75343 h 170688"/>
                <a:gd name="connsiteX8" fmla="*/ 51245 w 837247"/>
                <a:gd name="connsiteY8" fmla="*/ 72009 h 170688"/>
                <a:gd name="connsiteX9" fmla="*/ 45530 w 837247"/>
                <a:gd name="connsiteY9" fmla="*/ 67532 h 170688"/>
                <a:gd name="connsiteX10" fmla="*/ 43434 w 837247"/>
                <a:gd name="connsiteY10" fmla="*/ 61436 h 170688"/>
                <a:gd name="connsiteX11" fmla="*/ 45910 w 837247"/>
                <a:gd name="connsiteY11" fmla="*/ 54578 h 170688"/>
                <a:gd name="connsiteX12" fmla="*/ 52959 w 837247"/>
                <a:gd name="connsiteY12" fmla="*/ 50197 h 170688"/>
                <a:gd name="connsiteX13" fmla="*/ 63818 w 837247"/>
                <a:gd name="connsiteY13" fmla="*/ 48578 h 170688"/>
                <a:gd name="connsiteX14" fmla="*/ 75724 w 837247"/>
                <a:gd name="connsiteY14" fmla="*/ 50483 h 170688"/>
                <a:gd name="connsiteX15" fmla="*/ 86678 w 837247"/>
                <a:gd name="connsiteY15" fmla="*/ 55912 h 170688"/>
                <a:gd name="connsiteX16" fmla="*/ 96203 w 837247"/>
                <a:gd name="connsiteY16" fmla="*/ 64960 h 170688"/>
                <a:gd name="connsiteX17" fmla="*/ 118205 w 837247"/>
                <a:gd name="connsiteY17" fmla="*/ 43720 h 170688"/>
                <a:gd name="connsiteX18" fmla="*/ 105537 w 837247"/>
                <a:gd name="connsiteY18" fmla="*/ 30099 h 170688"/>
                <a:gd name="connsiteX19" fmla="*/ 87725 w 837247"/>
                <a:gd name="connsiteY19" fmla="*/ 21336 h 170688"/>
                <a:gd name="connsiteX20" fmla="*/ 62865 w 837247"/>
                <a:gd name="connsiteY20" fmla="*/ 18288 h 170688"/>
                <a:gd name="connsiteX21" fmla="*/ 41910 w 837247"/>
                <a:gd name="connsiteY21" fmla="*/ 21527 h 170688"/>
                <a:gd name="connsiteX22" fmla="*/ 24194 w 837247"/>
                <a:gd name="connsiteY22" fmla="*/ 30766 h 170688"/>
                <a:gd name="connsiteX23" fmla="*/ 12002 w 837247"/>
                <a:gd name="connsiteY23" fmla="*/ 45053 h 170688"/>
                <a:gd name="connsiteX24" fmla="*/ 7525 w 837247"/>
                <a:gd name="connsiteY24" fmla="*/ 63246 h 170688"/>
                <a:gd name="connsiteX25" fmla="*/ 10478 w 837247"/>
                <a:gd name="connsiteY25" fmla="*/ 79915 h 170688"/>
                <a:gd name="connsiteX26" fmla="*/ 19431 w 837247"/>
                <a:gd name="connsiteY26" fmla="*/ 93155 h 170688"/>
                <a:gd name="connsiteX27" fmla="*/ 34481 w 837247"/>
                <a:gd name="connsiteY27" fmla="*/ 102870 h 170688"/>
                <a:gd name="connsiteX28" fmla="*/ 55721 w 837247"/>
                <a:gd name="connsiteY28" fmla="*/ 109633 h 170688"/>
                <a:gd name="connsiteX29" fmla="*/ 64294 w 837247"/>
                <a:gd name="connsiteY29" fmla="*/ 111633 h 170688"/>
                <a:gd name="connsiteX30" fmla="*/ 72295 w 837247"/>
                <a:gd name="connsiteY30" fmla="*/ 114395 h 170688"/>
                <a:gd name="connsiteX31" fmla="*/ 78772 w 837247"/>
                <a:gd name="connsiteY31" fmla="*/ 117824 h 170688"/>
                <a:gd name="connsiteX32" fmla="*/ 83058 w 837247"/>
                <a:gd name="connsiteY32" fmla="*/ 122206 h 170688"/>
                <a:gd name="connsiteX33" fmla="*/ 84582 w 837247"/>
                <a:gd name="connsiteY33" fmla="*/ 127921 h 170688"/>
                <a:gd name="connsiteX34" fmla="*/ 82106 w 837247"/>
                <a:gd name="connsiteY34" fmla="*/ 134969 h 170688"/>
                <a:gd name="connsiteX35" fmla="*/ 74962 w 837247"/>
                <a:gd name="connsiteY35" fmla="*/ 139256 h 170688"/>
                <a:gd name="connsiteX36" fmla="*/ 64675 w 837247"/>
                <a:gd name="connsiteY36" fmla="*/ 140684 h 170688"/>
                <a:gd name="connsiteX37" fmla="*/ 42767 w 837247"/>
                <a:gd name="connsiteY37" fmla="*/ 135827 h 170688"/>
                <a:gd name="connsiteX38" fmla="*/ 21622 w 837247"/>
                <a:gd name="connsiteY38" fmla="*/ 116967 h 170688"/>
                <a:gd name="connsiteX39" fmla="*/ 0 w 837247"/>
                <a:gd name="connsiteY39" fmla="*/ 141542 h 170688"/>
                <a:gd name="connsiteX40" fmla="*/ 16192 w 837247"/>
                <a:gd name="connsiteY40" fmla="*/ 157163 h 170688"/>
                <a:gd name="connsiteX41" fmla="*/ 36862 w 837247"/>
                <a:gd name="connsiteY41" fmla="*/ 167259 h 170688"/>
                <a:gd name="connsiteX42" fmla="*/ 62960 w 837247"/>
                <a:gd name="connsiteY42" fmla="*/ 170688 h 170688"/>
                <a:gd name="connsiteX43" fmla="*/ 92678 w 837247"/>
                <a:gd name="connsiteY43" fmla="*/ 165164 h 170688"/>
                <a:gd name="connsiteX44" fmla="*/ 227266 w 837247"/>
                <a:gd name="connsiteY44" fmla="*/ 163163 h 170688"/>
                <a:gd name="connsiteX45" fmla="*/ 248603 w 837247"/>
                <a:gd name="connsiteY45" fmla="*/ 142589 h 170688"/>
                <a:gd name="connsiteX46" fmla="*/ 256413 w 837247"/>
                <a:gd name="connsiteY46" fmla="*/ 112776 h 170688"/>
                <a:gd name="connsiteX47" fmla="*/ 248603 w 837247"/>
                <a:gd name="connsiteY47" fmla="*/ 82963 h 170688"/>
                <a:gd name="connsiteX48" fmla="*/ 227266 w 837247"/>
                <a:gd name="connsiteY48" fmla="*/ 62389 h 170688"/>
                <a:gd name="connsiteX49" fmla="*/ 196310 w 837247"/>
                <a:gd name="connsiteY49" fmla="*/ 54864 h 170688"/>
                <a:gd name="connsiteX50" fmla="*/ 165354 w 837247"/>
                <a:gd name="connsiteY50" fmla="*/ 62389 h 170688"/>
                <a:gd name="connsiteX51" fmla="*/ 143923 w 837247"/>
                <a:gd name="connsiteY51" fmla="*/ 82963 h 170688"/>
                <a:gd name="connsiteX52" fmla="*/ 136017 w 837247"/>
                <a:gd name="connsiteY52" fmla="*/ 112776 h 170688"/>
                <a:gd name="connsiteX53" fmla="*/ 143923 w 837247"/>
                <a:gd name="connsiteY53" fmla="*/ 142589 h 170688"/>
                <a:gd name="connsiteX54" fmla="*/ 165354 w 837247"/>
                <a:gd name="connsiteY54" fmla="*/ 163163 h 170688"/>
                <a:gd name="connsiteX55" fmla="*/ 196310 w 837247"/>
                <a:gd name="connsiteY55" fmla="*/ 170688 h 170688"/>
                <a:gd name="connsiteX56" fmla="*/ 227266 w 837247"/>
                <a:gd name="connsiteY56" fmla="*/ 163163 h 170688"/>
                <a:gd name="connsiteX57" fmla="*/ 182785 w 837247"/>
                <a:gd name="connsiteY57" fmla="*/ 137922 h 170688"/>
                <a:gd name="connsiteX58" fmla="*/ 173450 w 837247"/>
                <a:gd name="connsiteY58" fmla="*/ 127635 h 170688"/>
                <a:gd name="connsiteX59" fmla="*/ 170307 w 837247"/>
                <a:gd name="connsiteY59" fmla="*/ 112681 h 170688"/>
                <a:gd name="connsiteX60" fmla="*/ 173450 w 837247"/>
                <a:gd name="connsiteY60" fmla="*/ 97631 h 170688"/>
                <a:gd name="connsiteX61" fmla="*/ 182785 w 837247"/>
                <a:gd name="connsiteY61" fmla="*/ 87249 h 170688"/>
                <a:gd name="connsiteX62" fmla="*/ 196310 w 837247"/>
                <a:gd name="connsiteY62" fmla="*/ 83439 h 170688"/>
                <a:gd name="connsiteX63" fmla="*/ 209740 w 837247"/>
                <a:gd name="connsiteY63" fmla="*/ 87249 h 170688"/>
                <a:gd name="connsiteX64" fmla="*/ 218980 w 837247"/>
                <a:gd name="connsiteY64" fmla="*/ 97631 h 170688"/>
                <a:gd name="connsiteX65" fmla="*/ 222123 w 837247"/>
                <a:gd name="connsiteY65" fmla="*/ 112681 h 170688"/>
                <a:gd name="connsiteX66" fmla="*/ 218980 w 837247"/>
                <a:gd name="connsiteY66" fmla="*/ 127635 h 170688"/>
                <a:gd name="connsiteX67" fmla="*/ 209740 w 837247"/>
                <a:gd name="connsiteY67" fmla="*/ 137922 h 170688"/>
                <a:gd name="connsiteX68" fmla="*/ 196310 w 837247"/>
                <a:gd name="connsiteY68" fmla="*/ 141732 h 170688"/>
                <a:gd name="connsiteX69" fmla="*/ 182785 w 837247"/>
                <a:gd name="connsiteY69" fmla="*/ 137922 h 170688"/>
                <a:gd name="connsiteX70" fmla="*/ 354521 w 837247"/>
                <a:gd name="connsiteY70" fmla="*/ 165449 h 170688"/>
                <a:gd name="connsiteX71" fmla="*/ 374333 w 837247"/>
                <a:gd name="connsiteY71" fmla="*/ 151162 h 170688"/>
                <a:gd name="connsiteX72" fmla="*/ 356235 w 837247"/>
                <a:gd name="connsiteY72" fmla="*/ 129159 h 170688"/>
                <a:gd name="connsiteX73" fmla="*/ 348996 w 837247"/>
                <a:gd name="connsiteY73" fmla="*/ 135922 h 170688"/>
                <a:gd name="connsiteX74" fmla="*/ 340519 w 837247"/>
                <a:gd name="connsiteY74" fmla="*/ 140018 h 170688"/>
                <a:gd name="connsiteX75" fmla="*/ 330422 w 837247"/>
                <a:gd name="connsiteY75" fmla="*/ 141351 h 170688"/>
                <a:gd name="connsiteX76" fmla="*/ 316611 w 837247"/>
                <a:gd name="connsiteY76" fmla="*/ 137541 h 170688"/>
                <a:gd name="connsiteX77" fmla="*/ 307086 w 837247"/>
                <a:gd name="connsiteY77" fmla="*/ 127254 h 170688"/>
                <a:gd name="connsiteX78" fmla="*/ 303657 w 837247"/>
                <a:gd name="connsiteY78" fmla="*/ 112776 h 170688"/>
                <a:gd name="connsiteX79" fmla="*/ 306991 w 837247"/>
                <a:gd name="connsiteY79" fmla="*/ 97822 h 170688"/>
                <a:gd name="connsiteX80" fmla="*/ 316421 w 837247"/>
                <a:gd name="connsiteY80" fmla="*/ 87630 h 170688"/>
                <a:gd name="connsiteX81" fmla="*/ 330518 w 837247"/>
                <a:gd name="connsiteY81" fmla="*/ 83915 h 170688"/>
                <a:gd name="connsiteX82" fmla="*/ 340614 w 837247"/>
                <a:gd name="connsiteY82" fmla="*/ 85630 h 170688"/>
                <a:gd name="connsiteX83" fmla="*/ 349472 w 837247"/>
                <a:gd name="connsiteY83" fmla="*/ 90297 h 170688"/>
                <a:gd name="connsiteX84" fmla="*/ 356426 w 837247"/>
                <a:gd name="connsiteY84" fmla="*/ 96584 h 170688"/>
                <a:gd name="connsiteX85" fmla="*/ 374714 w 837247"/>
                <a:gd name="connsiteY85" fmla="*/ 74771 h 170688"/>
                <a:gd name="connsiteX86" fmla="*/ 354902 w 837247"/>
                <a:gd name="connsiteY86" fmla="*/ 60103 h 170688"/>
                <a:gd name="connsiteX87" fmla="*/ 327470 w 837247"/>
                <a:gd name="connsiteY87" fmla="*/ 54864 h 170688"/>
                <a:gd name="connsiteX88" fmla="*/ 298514 w 837247"/>
                <a:gd name="connsiteY88" fmla="*/ 62389 h 170688"/>
                <a:gd name="connsiteX89" fmla="*/ 278225 w 837247"/>
                <a:gd name="connsiteY89" fmla="*/ 83058 h 170688"/>
                <a:gd name="connsiteX90" fmla="*/ 270796 w 837247"/>
                <a:gd name="connsiteY90" fmla="*/ 112776 h 170688"/>
                <a:gd name="connsiteX91" fmla="*/ 278225 w 837247"/>
                <a:gd name="connsiteY91" fmla="*/ 142494 h 170688"/>
                <a:gd name="connsiteX92" fmla="*/ 298514 w 837247"/>
                <a:gd name="connsiteY92" fmla="*/ 163163 h 170688"/>
                <a:gd name="connsiteX93" fmla="*/ 327470 w 837247"/>
                <a:gd name="connsiteY93" fmla="*/ 170688 h 170688"/>
                <a:gd name="connsiteX94" fmla="*/ 354616 w 837247"/>
                <a:gd name="connsiteY94" fmla="*/ 165449 h 170688"/>
                <a:gd name="connsiteX95" fmla="*/ 428435 w 837247"/>
                <a:gd name="connsiteY95" fmla="*/ 57150 h 170688"/>
                <a:gd name="connsiteX96" fmla="*/ 394811 w 837247"/>
                <a:gd name="connsiteY96" fmla="*/ 57150 h 170688"/>
                <a:gd name="connsiteX97" fmla="*/ 394811 w 837247"/>
                <a:gd name="connsiteY97" fmla="*/ 168593 h 170688"/>
                <a:gd name="connsiteX98" fmla="*/ 428435 w 837247"/>
                <a:gd name="connsiteY98" fmla="*/ 168593 h 170688"/>
                <a:gd name="connsiteX99" fmla="*/ 428435 w 837247"/>
                <a:gd name="connsiteY99" fmla="*/ 57150 h 170688"/>
                <a:gd name="connsiteX100" fmla="*/ 426244 w 837247"/>
                <a:gd name="connsiteY100" fmla="*/ 30290 h 170688"/>
                <a:gd name="connsiteX101" fmla="*/ 431578 w 837247"/>
                <a:gd name="connsiteY101" fmla="*/ 17717 h 170688"/>
                <a:gd name="connsiteX102" fmla="*/ 426339 w 837247"/>
                <a:gd name="connsiteY102" fmla="*/ 5048 h 170688"/>
                <a:gd name="connsiteX103" fmla="*/ 411671 w 837247"/>
                <a:gd name="connsiteY103" fmla="*/ 572 h 170688"/>
                <a:gd name="connsiteX104" fmla="*/ 397002 w 837247"/>
                <a:gd name="connsiteY104" fmla="*/ 5429 h 170688"/>
                <a:gd name="connsiteX105" fmla="*/ 391573 w 837247"/>
                <a:gd name="connsiteY105" fmla="*/ 17812 h 170688"/>
                <a:gd name="connsiteX106" fmla="*/ 396907 w 837247"/>
                <a:gd name="connsiteY106" fmla="*/ 30766 h 170688"/>
                <a:gd name="connsiteX107" fmla="*/ 411671 w 837247"/>
                <a:gd name="connsiteY107" fmla="*/ 35243 h 170688"/>
                <a:gd name="connsiteX108" fmla="*/ 426244 w 837247"/>
                <a:gd name="connsiteY108" fmla="*/ 30385 h 170688"/>
                <a:gd name="connsiteX109" fmla="*/ 515398 w 837247"/>
                <a:gd name="connsiteY109" fmla="*/ 168307 h 170688"/>
                <a:gd name="connsiteX110" fmla="*/ 527590 w 837247"/>
                <a:gd name="connsiteY110" fmla="*/ 162020 h 170688"/>
                <a:gd name="connsiteX111" fmla="*/ 536829 w 837247"/>
                <a:gd name="connsiteY111" fmla="*/ 152781 h 170688"/>
                <a:gd name="connsiteX112" fmla="*/ 542258 w 837247"/>
                <a:gd name="connsiteY112" fmla="*/ 141637 h 170688"/>
                <a:gd name="connsiteX113" fmla="*/ 534734 w 837247"/>
                <a:gd name="connsiteY113" fmla="*/ 141827 h 170688"/>
                <a:gd name="connsiteX114" fmla="*/ 534734 w 837247"/>
                <a:gd name="connsiteY114" fmla="*/ 168688 h 170688"/>
                <a:gd name="connsiteX115" fmla="*/ 568738 w 837247"/>
                <a:gd name="connsiteY115" fmla="*/ 168688 h 170688"/>
                <a:gd name="connsiteX116" fmla="*/ 568738 w 837247"/>
                <a:gd name="connsiteY116" fmla="*/ 57245 h 170688"/>
                <a:gd name="connsiteX117" fmla="*/ 535305 w 837247"/>
                <a:gd name="connsiteY117" fmla="*/ 57245 h 170688"/>
                <a:gd name="connsiteX118" fmla="*/ 535305 w 837247"/>
                <a:gd name="connsiteY118" fmla="*/ 83725 h 170688"/>
                <a:gd name="connsiteX119" fmla="*/ 542258 w 837247"/>
                <a:gd name="connsiteY119" fmla="*/ 84582 h 170688"/>
                <a:gd name="connsiteX120" fmla="*/ 537020 w 837247"/>
                <a:gd name="connsiteY120" fmla="*/ 73152 h 170688"/>
                <a:gd name="connsiteX121" fmla="*/ 528447 w 837247"/>
                <a:gd name="connsiteY121" fmla="*/ 63722 h 170688"/>
                <a:gd name="connsiteX122" fmla="*/ 516827 w 837247"/>
                <a:gd name="connsiteY122" fmla="*/ 57341 h 170688"/>
                <a:gd name="connsiteX123" fmla="*/ 502253 w 837247"/>
                <a:gd name="connsiteY123" fmla="*/ 55055 h 170688"/>
                <a:gd name="connsiteX124" fmla="*/ 476441 w 837247"/>
                <a:gd name="connsiteY124" fmla="*/ 62484 h 170688"/>
                <a:gd name="connsiteX125" fmla="*/ 458629 w 837247"/>
                <a:gd name="connsiteY125" fmla="*/ 82963 h 170688"/>
                <a:gd name="connsiteX126" fmla="*/ 452152 w 837247"/>
                <a:gd name="connsiteY126" fmla="*/ 112967 h 170688"/>
                <a:gd name="connsiteX127" fmla="*/ 458629 w 837247"/>
                <a:gd name="connsiteY127" fmla="*/ 142685 h 170688"/>
                <a:gd name="connsiteX128" fmla="*/ 476155 w 837247"/>
                <a:gd name="connsiteY128" fmla="*/ 163259 h 170688"/>
                <a:gd name="connsiteX129" fmla="*/ 501206 w 837247"/>
                <a:gd name="connsiteY129" fmla="*/ 170688 h 170688"/>
                <a:gd name="connsiteX130" fmla="*/ 515493 w 837247"/>
                <a:gd name="connsiteY130" fmla="*/ 168402 h 170688"/>
                <a:gd name="connsiteX131" fmla="*/ 497300 w 837247"/>
                <a:gd name="connsiteY131" fmla="*/ 138779 h 170688"/>
                <a:gd name="connsiteX132" fmla="*/ 488633 w 837247"/>
                <a:gd name="connsiteY132" fmla="*/ 128588 h 170688"/>
                <a:gd name="connsiteX133" fmla="*/ 485489 w 837247"/>
                <a:gd name="connsiteY133" fmla="*/ 112967 h 170688"/>
                <a:gd name="connsiteX134" fmla="*/ 488633 w 837247"/>
                <a:gd name="connsiteY134" fmla="*/ 97346 h 170688"/>
                <a:gd name="connsiteX135" fmla="*/ 497300 w 837247"/>
                <a:gd name="connsiteY135" fmla="*/ 87059 h 170688"/>
                <a:gd name="connsiteX136" fmla="*/ 510445 w 837247"/>
                <a:gd name="connsiteY136" fmla="*/ 83344 h 170688"/>
                <a:gd name="connsiteX137" fmla="*/ 523875 w 837247"/>
                <a:gd name="connsiteY137" fmla="*/ 87059 h 170688"/>
                <a:gd name="connsiteX138" fmla="*/ 532733 w 837247"/>
                <a:gd name="connsiteY138" fmla="*/ 97346 h 170688"/>
                <a:gd name="connsiteX139" fmla="*/ 535877 w 837247"/>
                <a:gd name="connsiteY139" fmla="*/ 112967 h 170688"/>
                <a:gd name="connsiteX140" fmla="*/ 532733 w 837247"/>
                <a:gd name="connsiteY140" fmla="*/ 128588 h 170688"/>
                <a:gd name="connsiteX141" fmla="*/ 523875 w 837247"/>
                <a:gd name="connsiteY141" fmla="*/ 138779 h 170688"/>
                <a:gd name="connsiteX142" fmla="*/ 510445 w 837247"/>
                <a:gd name="connsiteY142" fmla="*/ 142399 h 170688"/>
                <a:gd name="connsiteX143" fmla="*/ 497300 w 837247"/>
                <a:gd name="connsiteY143" fmla="*/ 138779 h 170688"/>
                <a:gd name="connsiteX144" fmla="*/ 540830 w 837247"/>
                <a:gd name="connsiteY144" fmla="*/ 22003 h 170688"/>
                <a:gd name="connsiteX145" fmla="*/ 525494 w 837247"/>
                <a:gd name="connsiteY145" fmla="*/ 0 h 170688"/>
                <a:gd name="connsiteX146" fmla="*/ 487871 w 837247"/>
                <a:gd name="connsiteY146" fmla="*/ 29813 h 170688"/>
                <a:gd name="connsiteX147" fmla="*/ 497777 w 837247"/>
                <a:gd name="connsiteY147" fmla="*/ 45148 h 170688"/>
                <a:gd name="connsiteX148" fmla="*/ 540830 w 837247"/>
                <a:gd name="connsiteY148" fmla="*/ 22098 h 170688"/>
                <a:gd name="connsiteX149" fmla="*/ 632174 w 837247"/>
                <a:gd name="connsiteY149" fmla="*/ 13430 h 170688"/>
                <a:gd name="connsiteX150" fmla="*/ 598551 w 837247"/>
                <a:gd name="connsiteY150" fmla="*/ 13430 h 170688"/>
                <a:gd name="connsiteX151" fmla="*/ 598551 w 837247"/>
                <a:gd name="connsiteY151" fmla="*/ 168783 h 170688"/>
                <a:gd name="connsiteX152" fmla="*/ 632174 w 837247"/>
                <a:gd name="connsiteY152" fmla="*/ 168783 h 170688"/>
                <a:gd name="connsiteX153" fmla="*/ 632174 w 837247"/>
                <a:gd name="connsiteY153" fmla="*/ 13430 h 170688"/>
                <a:gd name="connsiteX154" fmla="*/ 669131 w 837247"/>
                <a:gd name="connsiteY154" fmla="*/ 168783 h 170688"/>
                <a:gd name="connsiteX155" fmla="*/ 695801 w 837247"/>
                <a:gd name="connsiteY155" fmla="*/ 168783 h 170688"/>
                <a:gd name="connsiteX156" fmla="*/ 695801 w 837247"/>
                <a:gd name="connsiteY156" fmla="*/ 102013 h 170688"/>
                <a:gd name="connsiteX157" fmla="*/ 697421 w 837247"/>
                <a:gd name="connsiteY157" fmla="*/ 94679 h 170688"/>
                <a:gd name="connsiteX158" fmla="*/ 701707 w 837247"/>
                <a:gd name="connsiteY158" fmla="*/ 88678 h 170688"/>
                <a:gd name="connsiteX159" fmla="*/ 708184 w 837247"/>
                <a:gd name="connsiteY159" fmla="*/ 84677 h 170688"/>
                <a:gd name="connsiteX160" fmla="*/ 716375 w 837247"/>
                <a:gd name="connsiteY160" fmla="*/ 83344 h 170688"/>
                <a:gd name="connsiteX161" fmla="*/ 725900 w 837247"/>
                <a:gd name="connsiteY161" fmla="*/ 85344 h 170688"/>
                <a:gd name="connsiteX162" fmla="*/ 731711 w 837247"/>
                <a:gd name="connsiteY162" fmla="*/ 91916 h 170688"/>
                <a:gd name="connsiteX163" fmla="*/ 733616 w 837247"/>
                <a:gd name="connsiteY163" fmla="*/ 103061 h 170688"/>
                <a:gd name="connsiteX164" fmla="*/ 733616 w 837247"/>
                <a:gd name="connsiteY164" fmla="*/ 168783 h 170688"/>
                <a:gd name="connsiteX165" fmla="*/ 767429 w 837247"/>
                <a:gd name="connsiteY165" fmla="*/ 168783 h 170688"/>
                <a:gd name="connsiteX166" fmla="*/ 767429 w 837247"/>
                <a:gd name="connsiteY166" fmla="*/ 100298 h 170688"/>
                <a:gd name="connsiteX167" fmla="*/ 763048 w 837247"/>
                <a:gd name="connsiteY167" fmla="*/ 75438 h 170688"/>
                <a:gd name="connsiteX168" fmla="*/ 749999 w 837247"/>
                <a:gd name="connsiteY168" fmla="*/ 60103 h 170688"/>
                <a:gd name="connsiteX169" fmla="*/ 728758 w 837247"/>
                <a:gd name="connsiteY169" fmla="*/ 54959 h 170688"/>
                <a:gd name="connsiteX170" fmla="*/ 711137 w 837247"/>
                <a:gd name="connsiteY170" fmla="*/ 58769 h 170688"/>
                <a:gd name="connsiteX171" fmla="*/ 696754 w 837247"/>
                <a:gd name="connsiteY171" fmla="*/ 68771 h 170688"/>
                <a:gd name="connsiteX172" fmla="*/ 688467 w 837247"/>
                <a:gd name="connsiteY172" fmla="*/ 82487 h 170688"/>
                <a:gd name="connsiteX173" fmla="*/ 695135 w 837247"/>
                <a:gd name="connsiteY173" fmla="*/ 80010 h 170688"/>
                <a:gd name="connsiteX174" fmla="*/ 694087 w 837247"/>
                <a:gd name="connsiteY174" fmla="*/ 57341 h 170688"/>
                <a:gd name="connsiteX175" fmla="*/ 662178 w 837247"/>
                <a:gd name="connsiteY175" fmla="*/ 57341 h 170688"/>
                <a:gd name="connsiteX176" fmla="*/ 662178 w 837247"/>
                <a:gd name="connsiteY176" fmla="*/ 168783 h 170688"/>
                <a:gd name="connsiteX177" fmla="*/ 669131 w 837247"/>
                <a:gd name="connsiteY177" fmla="*/ 168783 h 170688"/>
                <a:gd name="connsiteX178" fmla="*/ 827818 w 837247"/>
                <a:gd name="connsiteY178" fmla="*/ 57341 h 170688"/>
                <a:gd name="connsiteX179" fmla="*/ 794004 w 837247"/>
                <a:gd name="connsiteY179" fmla="*/ 57341 h 170688"/>
                <a:gd name="connsiteX180" fmla="*/ 794004 w 837247"/>
                <a:gd name="connsiteY180" fmla="*/ 168783 h 170688"/>
                <a:gd name="connsiteX181" fmla="*/ 827818 w 837247"/>
                <a:gd name="connsiteY181" fmla="*/ 168783 h 170688"/>
                <a:gd name="connsiteX182" fmla="*/ 827818 w 837247"/>
                <a:gd name="connsiteY182" fmla="*/ 57341 h 170688"/>
                <a:gd name="connsiteX183" fmla="*/ 837248 w 837247"/>
                <a:gd name="connsiteY183" fmla="*/ 22098 h 170688"/>
                <a:gd name="connsiteX184" fmla="*/ 821912 w 837247"/>
                <a:gd name="connsiteY184" fmla="*/ 95 h 170688"/>
                <a:gd name="connsiteX185" fmla="*/ 784289 w 837247"/>
                <a:gd name="connsiteY185" fmla="*/ 29909 h 170688"/>
                <a:gd name="connsiteX186" fmla="*/ 794195 w 837247"/>
                <a:gd name="connsiteY186" fmla="*/ 45244 h 170688"/>
                <a:gd name="connsiteX187" fmla="*/ 837248 w 837247"/>
                <a:gd name="connsiteY187" fmla="*/ 22193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837247" h="170688">
                  <a:moveTo>
                    <a:pt x="92488" y="165259"/>
                  </a:moveTo>
                  <a:cubicBezTo>
                    <a:pt x="101060" y="161544"/>
                    <a:pt x="107918" y="156115"/>
                    <a:pt x="112871" y="149066"/>
                  </a:cubicBezTo>
                  <a:cubicBezTo>
                    <a:pt x="117824" y="142018"/>
                    <a:pt x="120301" y="133350"/>
                    <a:pt x="120301" y="123158"/>
                  </a:cubicBezTo>
                  <a:cubicBezTo>
                    <a:pt x="120301" y="116586"/>
                    <a:pt x="119063" y="110776"/>
                    <a:pt x="116586" y="105823"/>
                  </a:cubicBezTo>
                  <a:cubicBezTo>
                    <a:pt x="114109" y="100870"/>
                    <a:pt x="110681" y="96584"/>
                    <a:pt x="106108" y="92869"/>
                  </a:cubicBezTo>
                  <a:cubicBezTo>
                    <a:pt x="101537" y="89249"/>
                    <a:pt x="96203" y="86106"/>
                    <a:pt x="89916" y="83630"/>
                  </a:cubicBezTo>
                  <a:cubicBezTo>
                    <a:pt x="83725" y="81153"/>
                    <a:pt x="76676" y="79058"/>
                    <a:pt x="69056" y="77534"/>
                  </a:cubicBezTo>
                  <a:cubicBezTo>
                    <a:pt x="65723" y="76962"/>
                    <a:pt x="62484" y="76200"/>
                    <a:pt x="59436" y="75343"/>
                  </a:cubicBezTo>
                  <a:cubicBezTo>
                    <a:pt x="56388" y="74390"/>
                    <a:pt x="53626" y="73343"/>
                    <a:pt x="51245" y="72009"/>
                  </a:cubicBezTo>
                  <a:cubicBezTo>
                    <a:pt x="48863" y="70676"/>
                    <a:pt x="46958" y="69152"/>
                    <a:pt x="45530" y="67532"/>
                  </a:cubicBezTo>
                  <a:cubicBezTo>
                    <a:pt x="44101" y="65913"/>
                    <a:pt x="43434" y="63818"/>
                    <a:pt x="43434" y="61436"/>
                  </a:cubicBezTo>
                  <a:cubicBezTo>
                    <a:pt x="43434" y="58769"/>
                    <a:pt x="44291" y="56483"/>
                    <a:pt x="45910" y="54578"/>
                  </a:cubicBezTo>
                  <a:cubicBezTo>
                    <a:pt x="47625" y="52673"/>
                    <a:pt x="49911" y="51245"/>
                    <a:pt x="52959" y="50197"/>
                  </a:cubicBezTo>
                  <a:cubicBezTo>
                    <a:pt x="56007" y="49149"/>
                    <a:pt x="59531" y="48578"/>
                    <a:pt x="63818" y="48578"/>
                  </a:cubicBezTo>
                  <a:cubicBezTo>
                    <a:pt x="68104" y="48578"/>
                    <a:pt x="71819" y="49244"/>
                    <a:pt x="75724" y="50483"/>
                  </a:cubicBezTo>
                  <a:cubicBezTo>
                    <a:pt x="79534" y="51721"/>
                    <a:pt x="83249" y="53531"/>
                    <a:pt x="86678" y="55912"/>
                  </a:cubicBezTo>
                  <a:cubicBezTo>
                    <a:pt x="90107" y="58293"/>
                    <a:pt x="93250" y="61341"/>
                    <a:pt x="96203" y="64960"/>
                  </a:cubicBezTo>
                  <a:lnTo>
                    <a:pt x="118205" y="43720"/>
                  </a:lnTo>
                  <a:cubicBezTo>
                    <a:pt x="114681" y="38386"/>
                    <a:pt x="110490" y="33814"/>
                    <a:pt x="105537" y="30099"/>
                  </a:cubicBezTo>
                  <a:cubicBezTo>
                    <a:pt x="100584" y="26289"/>
                    <a:pt x="94583" y="23432"/>
                    <a:pt x="87725" y="21336"/>
                  </a:cubicBezTo>
                  <a:cubicBezTo>
                    <a:pt x="80867" y="19241"/>
                    <a:pt x="72485" y="18288"/>
                    <a:pt x="62865" y="18288"/>
                  </a:cubicBezTo>
                  <a:cubicBezTo>
                    <a:pt x="55626" y="18288"/>
                    <a:pt x="48578" y="19336"/>
                    <a:pt x="41910" y="21527"/>
                  </a:cubicBezTo>
                  <a:cubicBezTo>
                    <a:pt x="35147" y="23717"/>
                    <a:pt x="29242" y="26765"/>
                    <a:pt x="24194" y="30766"/>
                  </a:cubicBezTo>
                  <a:cubicBezTo>
                    <a:pt x="19050" y="34766"/>
                    <a:pt x="15049" y="39529"/>
                    <a:pt x="12002" y="45053"/>
                  </a:cubicBezTo>
                  <a:cubicBezTo>
                    <a:pt x="8954" y="50578"/>
                    <a:pt x="7525" y="56674"/>
                    <a:pt x="7525" y="63246"/>
                  </a:cubicBezTo>
                  <a:cubicBezTo>
                    <a:pt x="7525" y="69437"/>
                    <a:pt x="8477" y="74962"/>
                    <a:pt x="10478" y="79915"/>
                  </a:cubicBezTo>
                  <a:cubicBezTo>
                    <a:pt x="12478" y="84868"/>
                    <a:pt x="15430" y="89249"/>
                    <a:pt x="19431" y="93155"/>
                  </a:cubicBezTo>
                  <a:cubicBezTo>
                    <a:pt x="23432" y="97060"/>
                    <a:pt x="28384" y="100298"/>
                    <a:pt x="34481" y="102870"/>
                  </a:cubicBezTo>
                  <a:cubicBezTo>
                    <a:pt x="40481" y="105537"/>
                    <a:pt x="47530" y="107728"/>
                    <a:pt x="55721" y="109633"/>
                  </a:cubicBezTo>
                  <a:cubicBezTo>
                    <a:pt x="58674" y="110204"/>
                    <a:pt x="61532" y="110871"/>
                    <a:pt x="64294" y="111633"/>
                  </a:cubicBezTo>
                  <a:cubicBezTo>
                    <a:pt x="67056" y="112395"/>
                    <a:pt x="69723" y="113348"/>
                    <a:pt x="72295" y="114395"/>
                  </a:cubicBezTo>
                  <a:cubicBezTo>
                    <a:pt x="74867" y="115443"/>
                    <a:pt x="76962" y="116586"/>
                    <a:pt x="78772" y="117824"/>
                  </a:cubicBezTo>
                  <a:cubicBezTo>
                    <a:pt x="80582" y="119063"/>
                    <a:pt x="82010" y="120587"/>
                    <a:pt x="83058" y="122206"/>
                  </a:cubicBezTo>
                  <a:cubicBezTo>
                    <a:pt x="84106" y="123920"/>
                    <a:pt x="84582" y="125730"/>
                    <a:pt x="84582" y="127921"/>
                  </a:cubicBezTo>
                  <a:cubicBezTo>
                    <a:pt x="84582" y="130683"/>
                    <a:pt x="83725" y="133064"/>
                    <a:pt x="82106" y="134969"/>
                  </a:cubicBezTo>
                  <a:cubicBezTo>
                    <a:pt x="80391" y="136874"/>
                    <a:pt x="78010" y="138303"/>
                    <a:pt x="74962" y="139256"/>
                  </a:cubicBezTo>
                  <a:cubicBezTo>
                    <a:pt x="71914" y="140208"/>
                    <a:pt x="68485" y="140684"/>
                    <a:pt x="64675" y="140684"/>
                  </a:cubicBezTo>
                  <a:cubicBezTo>
                    <a:pt x="57150" y="140684"/>
                    <a:pt x="49816" y="139065"/>
                    <a:pt x="42767" y="135827"/>
                  </a:cubicBezTo>
                  <a:cubicBezTo>
                    <a:pt x="35719" y="132588"/>
                    <a:pt x="28670" y="126302"/>
                    <a:pt x="21622" y="116967"/>
                  </a:cubicBezTo>
                  <a:lnTo>
                    <a:pt x="0" y="141542"/>
                  </a:lnTo>
                  <a:cubicBezTo>
                    <a:pt x="4763" y="147542"/>
                    <a:pt x="10192" y="152781"/>
                    <a:pt x="16192" y="157163"/>
                  </a:cubicBezTo>
                  <a:cubicBezTo>
                    <a:pt x="22193" y="161544"/>
                    <a:pt x="29146" y="164973"/>
                    <a:pt x="36862" y="167259"/>
                  </a:cubicBezTo>
                  <a:cubicBezTo>
                    <a:pt x="44672" y="169545"/>
                    <a:pt x="53340" y="170688"/>
                    <a:pt x="62960" y="170688"/>
                  </a:cubicBezTo>
                  <a:cubicBezTo>
                    <a:pt x="74200" y="170688"/>
                    <a:pt x="84106" y="168783"/>
                    <a:pt x="92678" y="165164"/>
                  </a:cubicBezTo>
                  <a:moveTo>
                    <a:pt x="227266" y="163163"/>
                  </a:moveTo>
                  <a:cubicBezTo>
                    <a:pt x="236315" y="158115"/>
                    <a:pt x="243364" y="151257"/>
                    <a:pt x="248603" y="142589"/>
                  </a:cubicBezTo>
                  <a:cubicBezTo>
                    <a:pt x="253746" y="133922"/>
                    <a:pt x="256413" y="124016"/>
                    <a:pt x="256413" y="112776"/>
                  </a:cubicBezTo>
                  <a:cubicBezTo>
                    <a:pt x="256413" y="101537"/>
                    <a:pt x="253841" y="91631"/>
                    <a:pt x="248603" y="82963"/>
                  </a:cubicBezTo>
                  <a:cubicBezTo>
                    <a:pt x="243459" y="74295"/>
                    <a:pt x="236315" y="67437"/>
                    <a:pt x="227266" y="62389"/>
                  </a:cubicBezTo>
                  <a:cubicBezTo>
                    <a:pt x="218218" y="57341"/>
                    <a:pt x="207931" y="54864"/>
                    <a:pt x="196310" y="54864"/>
                  </a:cubicBezTo>
                  <a:cubicBezTo>
                    <a:pt x="184690" y="54864"/>
                    <a:pt x="174403" y="57341"/>
                    <a:pt x="165354" y="62389"/>
                  </a:cubicBezTo>
                  <a:cubicBezTo>
                    <a:pt x="156305" y="67437"/>
                    <a:pt x="149162" y="74295"/>
                    <a:pt x="143923" y="82963"/>
                  </a:cubicBezTo>
                  <a:cubicBezTo>
                    <a:pt x="138684" y="91631"/>
                    <a:pt x="136017" y="101632"/>
                    <a:pt x="136017" y="112776"/>
                  </a:cubicBezTo>
                  <a:cubicBezTo>
                    <a:pt x="136017" y="123920"/>
                    <a:pt x="138684" y="133922"/>
                    <a:pt x="143923" y="142589"/>
                  </a:cubicBezTo>
                  <a:cubicBezTo>
                    <a:pt x="149162" y="151257"/>
                    <a:pt x="156305" y="158115"/>
                    <a:pt x="165354" y="163163"/>
                  </a:cubicBezTo>
                  <a:cubicBezTo>
                    <a:pt x="174403" y="168212"/>
                    <a:pt x="184690" y="170688"/>
                    <a:pt x="196310" y="170688"/>
                  </a:cubicBezTo>
                  <a:cubicBezTo>
                    <a:pt x="207931" y="170688"/>
                    <a:pt x="218218" y="168212"/>
                    <a:pt x="227266" y="163163"/>
                  </a:cubicBezTo>
                  <a:moveTo>
                    <a:pt x="182785" y="137922"/>
                  </a:moveTo>
                  <a:cubicBezTo>
                    <a:pt x="178784" y="135446"/>
                    <a:pt x="175641" y="132017"/>
                    <a:pt x="173450" y="127635"/>
                  </a:cubicBezTo>
                  <a:cubicBezTo>
                    <a:pt x="171164" y="123254"/>
                    <a:pt x="170212" y="118301"/>
                    <a:pt x="170307" y="112681"/>
                  </a:cubicBezTo>
                  <a:cubicBezTo>
                    <a:pt x="170212" y="107061"/>
                    <a:pt x="171260" y="102108"/>
                    <a:pt x="173450" y="97631"/>
                  </a:cubicBezTo>
                  <a:cubicBezTo>
                    <a:pt x="175641" y="93250"/>
                    <a:pt x="178784" y="89726"/>
                    <a:pt x="182785" y="87249"/>
                  </a:cubicBezTo>
                  <a:cubicBezTo>
                    <a:pt x="186785" y="84677"/>
                    <a:pt x="191262" y="83439"/>
                    <a:pt x="196310" y="83439"/>
                  </a:cubicBezTo>
                  <a:cubicBezTo>
                    <a:pt x="201359" y="83439"/>
                    <a:pt x="205835" y="84677"/>
                    <a:pt x="209740" y="87249"/>
                  </a:cubicBezTo>
                  <a:cubicBezTo>
                    <a:pt x="213646" y="89726"/>
                    <a:pt x="216694" y="93250"/>
                    <a:pt x="218980" y="97631"/>
                  </a:cubicBezTo>
                  <a:cubicBezTo>
                    <a:pt x="221171" y="102013"/>
                    <a:pt x="222218" y="107061"/>
                    <a:pt x="222123" y="112681"/>
                  </a:cubicBezTo>
                  <a:cubicBezTo>
                    <a:pt x="222218" y="118301"/>
                    <a:pt x="221171" y="123254"/>
                    <a:pt x="218980" y="127635"/>
                  </a:cubicBezTo>
                  <a:cubicBezTo>
                    <a:pt x="216694" y="132017"/>
                    <a:pt x="213646" y="135446"/>
                    <a:pt x="209740" y="137922"/>
                  </a:cubicBezTo>
                  <a:cubicBezTo>
                    <a:pt x="205835" y="140399"/>
                    <a:pt x="201359" y="141732"/>
                    <a:pt x="196310" y="141732"/>
                  </a:cubicBezTo>
                  <a:cubicBezTo>
                    <a:pt x="191262" y="141732"/>
                    <a:pt x="186785" y="140494"/>
                    <a:pt x="182785" y="137922"/>
                  </a:cubicBezTo>
                  <a:moveTo>
                    <a:pt x="354521" y="165449"/>
                  </a:moveTo>
                  <a:cubicBezTo>
                    <a:pt x="362998" y="161925"/>
                    <a:pt x="369570" y="157163"/>
                    <a:pt x="374333" y="151162"/>
                  </a:cubicBezTo>
                  <a:lnTo>
                    <a:pt x="356235" y="129159"/>
                  </a:lnTo>
                  <a:cubicBezTo>
                    <a:pt x="353949" y="131826"/>
                    <a:pt x="351568" y="134112"/>
                    <a:pt x="348996" y="135922"/>
                  </a:cubicBezTo>
                  <a:cubicBezTo>
                    <a:pt x="346424" y="137732"/>
                    <a:pt x="343567" y="139160"/>
                    <a:pt x="340519" y="140018"/>
                  </a:cubicBezTo>
                  <a:cubicBezTo>
                    <a:pt x="337471" y="140970"/>
                    <a:pt x="334042" y="141351"/>
                    <a:pt x="330422" y="141351"/>
                  </a:cubicBezTo>
                  <a:cubicBezTo>
                    <a:pt x="325279" y="141351"/>
                    <a:pt x="320612" y="140113"/>
                    <a:pt x="316611" y="137541"/>
                  </a:cubicBezTo>
                  <a:cubicBezTo>
                    <a:pt x="312515" y="134969"/>
                    <a:pt x="309372" y="131636"/>
                    <a:pt x="307086" y="127254"/>
                  </a:cubicBezTo>
                  <a:cubicBezTo>
                    <a:pt x="304800" y="122873"/>
                    <a:pt x="303657" y="118110"/>
                    <a:pt x="303657" y="112776"/>
                  </a:cubicBezTo>
                  <a:cubicBezTo>
                    <a:pt x="303657" y="107156"/>
                    <a:pt x="304800" y="102203"/>
                    <a:pt x="306991" y="97822"/>
                  </a:cubicBezTo>
                  <a:cubicBezTo>
                    <a:pt x="309277" y="93536"/>
                    <a:pt x="312420" y="90107"/>
                    <a:pt x="316421" y="87630"/>
                  </a:cubicBezTo>
                  <a:cubicBezTo>
                    <a:pt x="320516" y="85154"/>
                    <a:pt x="325184" y="83915"/>
                    <a:pt x="330518" y="83915"/>
                  </a:cubicBezTo>
                  <a:cubicBezTo>
                    <a:pt x="334042" y="83915"/>
                    <a:pt x="337376" y="84487"/>
                    <a:pt x="340614" y="85630"/>
                  </a:cubicBezTo>
                  <a:cubicBezTo>
                    <a:pt x="343853" y="86773"/>
                    <a:pt x="346805" y="88297"/>
                    <a:pt x="349472" y="90297"/>
                  </a:cubicBezTo>
                  <a:cubicBezTo>
                    <a:pt x="352139" y="92297"/>
                    <a:pt x="354425" y="94393"/>
                    <a:pt x="356426" y="96584"/>
                  </a:cubicBezTo>
                  <a:lnTo>
                    <a:pt x="374714" y="74771"/>
                  </a:lnTo>
                  <a:cubicBezTo>
                    <a:pt x="369761" y="68485"/>
                    <a:pt x="363188" y="63532"/>
                    <a:pt x="354902" y="60103"/>
                  </a:cubicBezTo>
                  <a:cubicBezTo>
                    <a:pt x="346615" y="56579"/>
                    <a:pt x="337471" y="54864"/>
                    <a:pt x="327470" y="54864"/>
                  </a:cubicBezTo>
                  <a:cubicBezTo>
                    <a:pt x="316706" y="54864"/>
                    <a:pt x="306991" y="57341"/>
                    <a:pt x="298514" y="62389"/>
                  </a:cubicBezTo>
                  <a:cubicBezTo>
                    <a:pt x="289941" y="67437"/>
                    <a:pt x="283274" y="74295"/>
                    <a:pt x="278225" y="83058"/>
                  </a:cubicBezTo>
                  <a:cubicBezTo>
                    <a:pt x="273272" y="91821"/>
                    <a:pt x="270796" y="101727"/>
                    <a:pt x="270796" y="112776"/>
                  </a:cubicBezTo>
                  <a:cubicBezTo>
                    <a:pt x="270796" y="123825"/>
                    <a:pt x="273272" y="133731"/>
                    <a:pt x="278225" y="142494"/>
                  </a:cubicBezTo>
                  <a:cubicBezTo>
                    <a:pt x="283178" y="151257"/>
                    <a:pt x="289941" y="158115"/>
                    <a:pt x="298514" y="163163"/>
                  </a:cubicBezTo>
                  <a:cubicBezTo>
                    <a:pt x="307086" y="168212"/>
                    <a:pt x="316706" y="170688"/>
                    <a:pt x="327470" y="170688"/>
                  </a:cubicBezTo>
                  <a:cubicBezTo>
                    <a:pt x="337090" y="170688"/>
                    <a:pt x="346139" y="168974"/>
                    <a:pt x="354616" y="165449"/>
                  </a:cubicBezTo>
                  <a:moveTo>
                    <a:pt x="428435" y="57150"/>
                  </a:moveTo>
                  <a:lnTo>
                    <a:pt x="394811" y="57150"/>
                  </a:lnTo>
                  <a:lnTo>
                    <a:pt x="394811" y="168593"/>
                  </a:lnTo>
                  <a:lnTo>
                    <a:pt x="428435" y="168593"/>
                  </a:lnTo>
                  <a:lnTo>
                    <a:pt x="428435" y="57150"/>
                  </a:lnTo>
                  <a:close/>
                  <a:moveTo>
                    <a:pt x="426244" y="30290"/>
                  </a:moveTo>
                  <a:cubicBezTo>
                    <a:pt x="429768" y="27051"/>
                    <a:pt x="431578" y="22860"/>
                    <a:pt x="431578" y="17717"/>
                  </a:cubicBezTo>
                  <a:cubicBezTo>
                    <a:pt x="431578" y="12287"/>
                    <a:pt x="429863" y="8001"/>
                    <a:pt x="426339" y="5048"/>
                  </a:cubicBezTo>
                  <a:cubicBezTo>
                    <a:pt x="422815" y="2000"/>
                    <a:pt x="417957" y="572"/>
                    <a:pt x="411671" y="572"/>
                  </a:cubicBezTo>
                  <a:cubicBezTo>
                    <a:pt x="405384" y="572"/>
                    <a:pt x="400622" y="2191"/>
                    <a:pt x="397002" y="5429"/>
                  </a:cubicBezTo>
                  <a:cubicBezTo>
                    <a:pt x="393383" y="8668"/>
                    <a:pt x="391573" y="12764"/>
                    <a:pt x="391573" y="17812"/>
                  </a:cubicBezTo>
                  <a:cubicBezTo>
                    <a:pt x="391573" y="23432"/>
                    <a:pt x="393383" y="27718"/>
                    <a:pt x="396907" y="30766"/>
                  </a:cubicBezTo>
                  <a:cubicBezTo>
                    <a:pt x="400526" y="33814"/>
                    <a:pt x="405384" y="35243"/>
                    <a:pt x="411671" y="35243"/>
                  </a:cubicBezTo>
                  <a:cubicBezTo>
                    <a:pt x="417957" y="35243"/>
                    <a:pt x="422720" y="33623"/>
                    <a:pt x="426244" y="30385"/>
                  </a:cubicBezTo>
                  <a:moveTo>
                    <a:pt x="515398" y="168307"/>
                  </a:moveTo>
                  <a:cubicBezTo>
                    <a:pt x="519875" y="166783"/>
                    <a:pt x="523970" y="164687"/>
                    <a:pt x="527590" y="162020"/>
                  </a:cubicBezTo>
                  <a:cubicBezTo>
                    <a:pt x="531209" y="159353"/>
                    <a:pt x="534352" y="156305"/>
                    <a:pt x="536829" y="152781"/>
                  </a:cubicBezTo>
                  <a:cubicBezTo>
                    <a:pt x="539306" y="149257"/>
                    <a:pt x="541115" y="145542"/>
                    <a:pt x="542258" y="141637"/>
                  </a:cubicBezTo>
                  <a:lnTo>
                    <a:pt x="534734" y="141827"/>
                  </a:lnTo>
                  <a:lnTo>
                    <a:pt x="534734" y="168688"/>
                  </a:lnTo>
                  <a:lnTo>
                    <a:pt x="568738" y="168688"/>
                  </a:lnTo>
                  <a:lnTo>
                    <a:pt x="568738" y="57245"/>
                  </a:lnTo>
                  <a:lnTo>
                    <a:pt x="535305" y="57245"/>
                  </a:lnTo>
                  <a:lnTo>
                    <a:pt x="535305" y="83725"/>
                  </a:lnTo>
                  <a:lnTo>
                    <a:pt x="542258" y="84582"/>
                  </a:lnTo>
                  <a:cubicBezTo>
                    <a:pt x="541115" y="80486"/>
                    <a:pt x="539401" y="76676"/>
                    <a:pt x="537020" y="73152"/>
                  </a:cubicBezTo>
                  <a:cubicBezTo>
                    <a:pt x="534638" y="69628"/>
                    <a:pt x="531781" y="66485"/>
                    <a:pt x="528447" y="63722"/>
                  </a:cubicBezTo>
                  <a:cubicBezTo>
                    <a:pt x="525113" y="60960"/>
                    <a:pt x="521208" y="58865"/>
                    <a:pt x="516827" y="57341"/>
                  </a:cubicBezTo>
                  <a:cubicBezTo>
                    <a:pt x="512445" y="55817"/>
                    <a:pt x="507587" y="55055"/>
                    <a:pt x="502253" y="55055"/>
                  </a:cubicBezTo>
                  <a:cubicBezTo>
                    <a:pt x="492633" y="55055"/>
                    <a:pt x="483965" y="57531"/>
                    <a:pt x="476441" y="62484"/>
                  </a:cubicBezTo>
                  <a:cubicBezTo>
                    <a:pt x="468916" y="67437"/>
                    <a:pt x="462915" y="74295"/>
                    <a:pt x="458629" y="82963"/>
                  </a:cubicBezTo>
                  <a:cubicBezTo>
                    <a:pt x="454247" y="91631"/>
                    <a:pt x="452152" y="101632"/>
                    <a:pt x="452152" y="112967"/>
                  </a:cubicBezTo>
                  <a:cubicBezTo>
                    <a:pt x="452152" y="124301"/>
                    <a:pt x="454343" y="133922"/>
                    <a:pt x="458629" y="142685"/>
                  </a:cubicBezTo>
                  <a:cubicBezTo>
                    <a:pt x="463010" y="151448"/>
                    <a:pt x="468821" y="158305"/>
                    <a:pt x="476155" y="163259"/>
                  </a:cubicBezTo>
                  <a:cubicBezTo>
                    <a:pt x="483489" y="168212"/>
                    <a:pt x="491871" y="170688"/>
                    <a:pt x="501206" y="170688"/>
                  </a:cubicBezTo>
                  <a:cubicBezTo>
                    <a:pt x="506254" y="170688"/>
                    <a:pt x="511016" y="169926"/>
                    <a:pt x="515493" y="168402"/>
                  </a:cubicBezTo>
                  <a:moveTo>
                    <a:pt x="497300" y="138779"/>
                  </a:moveTo>
                  <a:cubicBezTo>
                    <a:pt x="493585" y="136398"/>
                    <a:pt x="490728" y="132969"/>
                    <a:pt x="488633" y="128588"/>
                  </a:cubicBezTo>
                  <a:cubicBezTo>
                    <a:pt x="486537" y="124206"/>
                    <a:pt x="485489" y="118967"/>
                    <a:pt x="485489" y="112967"/>
                  </a:cubicBezTo>
                  <a:cubicBezTo>
                    <a:pt x="485489" y="106966"/>
                    <a:pt x="486537" y="101727"/>
                    <a:pt x="488633" y="97346"/>
                  </a:cubicBezTo>
                  <a:cubicBezTo>
                    <a:pt x="490728" y="92964"/>
                    <a:pt x="493681" y="89535"/>
                    <a:pt x="497300" y="87059"/>
                  </a:cubicBezTo>
                  <a:cubicBezTo>
                    <a:pt x="501015" y="84582"/>
                    <a:pt x="505397" y="83344"/>
                    <a:pt x="510445" y="83344"/>
                  </a:cubicBezTo>
                  <a:cubicBezTo>
                    <a:pt x="515493" y="83344"/>
                    <a:pt x="520065" y="84582"/>
                    <a:pt x="523875" y="87059"/>
                  </a:cubicBezTo>
                  <a:cubicBezTo>
                    <a:pt x="527685" y="89535"/>
                    <a:pt x="530638" y="92964"/>
                    <a:pt x="532733" y="97346"/>
                  </a:cubicBezTo>
                  <a:cubicBezTo>
                    <a:pt x="534829" y="101727"/>
                    <a:pt x="535877" y="106966"/>
                    <a:pt x="535877" y="112967"/>
                  </a:cubicBezTo>
                  <a:cubicBezTo>
                    <a:pt x="535877" y="118967"/>
                    <a:pt x="534829" y="124206"/>
                    <a:pt x="532733" y="128588"/>
                  </a:cubicBezTo>
                  <a:cubicBezTo>
                    <a:pt x="530638" y="132969"/>
                    <a:pt x="527685" y="136398"/>
                    <a:pt x="523875" y="138779"/>
                  </a:cubicBezTo>
                  <a:cubicBezTo>
                    <a:pt x="520065" y="141161"/>
                    <a:pt x="515588" y="142399"/>
                    <a:pt x="510445" y="142399"/>
                  </a:cubicBezTo>
                  <a:cubicBezTo>
                    <a:pt x="505301" y="142399"/>
                    <a:pt x="501015" y="141256"/>
                    <a:pt x="497300" y="138779"/>
                  </a:cubicBezTo>
                  <a:moveTo>
                    <a:pt x="540830" y="22003"/>
                  </a:moveTo>
                  <a:lnTo>
                    <a:pt x="525494" y="0"/>
                  </a:lnTo>
                  <a:lnTo>
                    <a:pt x="487871" y="29813"/>
                  </a:lnTo>
                  <a:lnTo>
                    <a:pt x="497777" y="45148"/>
                  </a:lnTo>
                  <a:lnTo>
                    <a:pt x="540830" y="22098"/>
                  </a:lnTo>
                  <a:close/>
                  <a:moveTo>
                    <a:pt x="632174" y="13430"/>
                  </a:moveTo>
                  <a:lnTo>
                    <a:pt x="598551" y="13430"/>
                  </a:lnTo>
                  <a:lnTo>
                    <a:pt x="598551" y="168783"/>
                  </a:lnTo>
                  <a:lnTo>
                    <a:pt x="632174" y="168783"/>
                  </a:lnTo>
                  <a:lnTo>
                    <a:pt x="632174" y="13430"/>
                  </a:lnTo>
                  <a:close/>
                  <a:moveTo>
                    <a:pt x="669131" y="168783"/>
                  </a:moveTo>
                  <a:lnTo>
                    <a:pt x="695801" y="168783"/>
                  </a:lnTo>
                  <a:lnTo>
                    <a:pt x="695801" y="102013"/>
                  </a:lnTo>
                  <a:cubicBezTo>
                    <a:pt x="695801" y="99346"/>
                    <a:pt x="696373" y="96869"/>
                    <a:pt x="697421" y="94679"/>
                  </a:cubicBezTo>
                  <a:cubicBezTo>
                    <a:pt x="698468" y="92488"/>
                    <a:pt x="699897" y="90488"/>
                    <a:pt x="701707" y="88678"/>
                  </a:cubicBezTo>
                  <a:cubicBezTo>
                    <a:pt x="703517" y="86963"/>
                    <a:pt x="705707" y="85630"/>
                    <a:pt x="708184" y="84677"/>
                  </a:cubicBezTo>
                  <a:cubicBezTo>
                    <a:pt x="710756" y="83725"/>
                    <a:pt x="713423" y="83344"/>
                    <a:pt x="716375" y="83344"/>
                  </a:cubicBezTo>
                  <a:cubicBezTo>
                    <a:pt x="720185" y="83249"/>
                    <a:pt x="723329" y="83820"/>
                    <a:pt x="725900" y="85344"/>
                  </a:cubicBezTo>
                  <a:cubicBezTo>
                    <a:pt x="728472" y="86773"/>
                    <a:pt x="730377" y="89059"/>
                    <a:pt x="731711" y="91916"/>
                  </a:cubicBezTo>
                  <a:cubicBezTo>
                    <a:pt x="732949" y="94869"/>
                    <a:pt x="733616" y="98584"/>
                    <a:pt x="733616" y="103061"/>
                  </a:cubicBezTo>
                  <a:lnTo>
                    <a:pt x="733616" y="168783"/>
                  </a:lnTo>
                  <a:lnTo>
                    <a:pt x="767429" y="168783"/>
                  </a:lnTo>
                  <a:lnTo>
                    <a:pt x="767429" y="100298"/>
                  </a:lnTo>
                  <a:cubicBezTo>
                    <a:pt x="767429" y="90488"/>
                    <a:pt x="765905" y="82201"/>
                    <a:pt x="763048" y="75438"/>
                  </a:cubicBezTo>
                  <a:cubicBezTo>
                    <a:pt x="760095" y="68675"/>
                    <a:pt x="755809" y="63532"/>
                    <a:pt x="749999" y="60103"/>
                  </a:cubicBezTo>
                  <a:cubicBezTo>
                    <a:pt x="744284" y="56674"/>
                    <a:pt x="737235" y="54959"/>
                    <a:pt x="728758" y="54959"/>
                  </a:cubicBezTo>
                  <a:cubicBezTo>
                    <a:pt x="722567" y="54959"/>
                    <a:pt x="716756" y="56198"/>
                    <a:pt x="711137" y="58769"/>
                  </a:cubicBezTo>
                  <a:cubicBezTo>
                    <a:pt x="705517" y="61341"/>
                    <a:pt x="700754" y="64580"/>
                    <a:pt x="696754" y="68771"/>
                  </a:cubicBezTo>
                  <a:cubicBezTo>
                    <a:pt x="692753" y="72866"/>
                    <a:pt x="689991" y="77438"/>
                    <a:pt x="688467" y="82487"/>
                  </a:cubicBezTo>
                  <a:lnTo>
                    <a:pt x="695135" y="80010"/>
                  </a:lnTo>
                  <a:lnTo>
                    <a:pt x="694087" y="57341"/>
                  </a:lnTo>
                  <a:lnTo>
                    <a:pt x="662178" y="57341"/>
                  </a:lnTo>
                  <a:lnTo>
                    <a:pt x="662178" y="168783"/>
                  </a:lnTo>
                  <a:lnTo>
                    <a:pt x="669131" y="168783"/>
                  </a:lnTo>
                  <a:close/>
                  <a:moveTo>
                    <a:pt x="827818" y="57341"/>
                  </a:moveTo>
                  <a:lnTo>
                    <a:pt x="794004" y="57341"/>
                  </a:lnTo>
                  <a:lnTo>
                    <a:pt x="794004" y="168783"/>
                  </a:lnTo>
                  <a:lnTo>
                    <a:pt x="827818" y="168783"/>
                  </a:lnTo>
                  <a:lnTo>
                    <a:pt x="827818" y="57341"/>
                  </a:lnTo>
                  <a:close/>
                  <a:moveTo>
                    <a:pt x="837248" y="22098"/>
                  </a:moveTo>
                  <a:lnTo>
                    <a:pt x="821912" y="95"/>
                  </a:lnTo>
                  <a:lnTo>
                    <a:pt x="784289" y="29909"/>
                  </a:lnTo>
                  <a:lnTo>
                    <a:pt x="794195" y="45244"/>
                  </a:lnTo>
                  <a:lnTo>
                    <a:pt x="837248" y="2219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A2282-4EFB-3E37-7A6E-0810D18EF3CD}"/>
              </a:ext>
            </a:extLst>
          </p:cNvPr>
          <p:cNvGrpSpPr/>
          <p:nvPr/>
        </p:nvGrpSpPr>
        <p:grpSpPr>
          <a:xfrm>
            <a:off x="5714999" y="2079401"/>
            <a:ext cx="5826553" cy="2937724"/>
            <a:chOff x="5714999" y="1688022"/>
            <a:chExt cx="5826553" cy="2937724"/>
          </a:xfrm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732D3705-37B3-BCFA-D768-32B21FC30160}"/>
                </a:ext>
              </a:extLst>
            </p:cNvPr>
            <p:cNvSpPr/>
            <p:nvPr/>
          </p:nvSpPr>
          <p:spPr>
            <a:xfrm>
              <a:off x="5717625" y="1688022"/>
              <a:ext cx="5823927" cy="1092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Housing First jako efektivní </a:t>
              </a:r>
              <a:r>
                <a:rPr lang="pl-PL" sz="3000" b="1" dirty="0" err="1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přístup</a:t>
              </a: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k </a:t>
              </a:r>
              <a:r>
                <a:rPr lang="pl-PL" sz="3000" b="1" dirty="0" err="1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ukončování</a:t>
              </a: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 </a:t>
              </a:r>
              <a:r>
                <a:rPr lang="pl-PL" sz="3000" b="1" dirty="0" err="1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závažné</a:t>
              </a: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 </a:t>
              </a:r>
              <a:r>
                <a:rPr lang="pl-PL" sz="3000" b="1" dirty="0" err="1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bytové</a:t>
              </a:r>
              <a:r>
                <a:rPr lang="pl-PL" sz="3000" b="1" dirty="0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 </a:t>
              </a:r>
              <a:r>
                <a:rPr lang="pl-PL" sz="3000" b="1" dirty="0" err="1">
                  <a:solidFill>
                    <a:schemeClr val="accent1"/>
                  </a:solidFill>
                  <a:latin typeface="+mj-lt"/>
                  <a:ea typeface="Open Sans ExtraBold" pitchFamily="2" charset="0"/>
                  <a:cs typeface="Open Sans ExtraBold" pitchFamily="2" charset="0"/>
                </a:rPr>
                <a:t>nouze</a:t>
              </a:r>
              <a:endParaRPr lang="cs-CZ" sz="3000" b="1" dirty="0">
                <a:solidFill>
                  <a:schemeClr val="accent1"/>
                </a:solidFill>
                <a:latin typeface="+mj-lt"/>
                <a:ea typeface="Open Sans ExtraBold" pitchFamily="2" charset="0"/>
                <a:cs typeface="Open Sans ExtraBold" pitchFamily="2" charset="0"/>
              </a:endParaRPr>
            </a:p>
          </p:txBody>
        </p: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CED1E006-D54C-8C1A-8A66-64B3F0EB2F46}"/>
                </a:ext>
              </a:extLst>
            </p:cNvPr>
            <p:cNvSpPr/>
            <p:nvPr/>
          </p:nvSpPr>
          <p:spPr>
            <a:xfrm>
              <a:off x="5714999" y="3850018"/>
              <a:ext cx="56487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pl-PL" dirty="0">
                  <a:solidFill>
                    <a:schemeClr val="lt1">
                      <a:alpha val="50000"/>
                    </a:schemeClr>
                  </a:solidFill>
                  <a:ea typeface="Open Sans" pitchFamily="2" charset="0"/>
                  <a:cs typeface="Open Sans" pitchFamily="2" charset="0"/>
                </a:rPr>
                <a:t>24. 10. 2024</a:t>
              </a:r>
              <a:endParaRPr lang="cs-CZ" dirty="0">
                <a:solidFill>
                  <a:schemeClr val="lt1">
                    <a:alpha val="50000"/>
                  </a:schemeClr>
                </a:solidFill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06DA320-E2ED-82D5-A8EB-B91EB2D57598}"/>
                </a:ext>
              </a:extLst>
            </p:cNvPr>
            <p:cNvSpPr/>
            <p:nvPr/>
          </p:nvSpPr>
          <p:spPr>
            <a:xfrm>
              <a:off x="5714999" y="4256414"/>
              <a:ext cx="564875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r>
                <a:rPr lang="cs-CZ" dirty="0">
                  <a:solidFill>
                    <a:schemeClr val="lt1">
                      <a:alpha val="50000"/>
                    </a:schemeClr>
                  </a:solidFill>
                  <a:ea typeface="Open Sans" pitchFamily="2" charset="0"/>
                  <a:cs typeface="Open Sans" pitchFamily="2" charset="0"/>
                </a:rPr>
                <a:t>Praha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1F67CB4-79BA-E248-9F61-05A36EBF43A9}"/>
                </a:ext>
              </a:extLst>
            </p:cNvPr>
            <p:cNvSpPr/>
            <p:nvPr/>
          </p:nvSpPr>
          <p:spPr>
            <a:xfrm>
              <a:off x="5717625" y="3242252"/>
              <a:ext cx="582392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2400" dirty="0">
                  <a:solidFill>
                    <a:schemeClr val="bg1"/>
                  </a:solidFill>
                  <a:ea typeface="Open Sans" pitchFamily="2" charset="0"/>
                  <a:cs typeface="Open Sans" pitchFamily="2" charset="0"/>
                </a:rPr>
                <a:t>Jan Snopek</a:t>
              </a:r>
              <a:endParaRPr lang="cs-CZ" sz="24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52C083-EE73-ECB6-F8EA-7C9143CE1ED9}"/>
              </a:ext>
            </a:extLst>
          </p:cNvPr>
          <p:cNvGrpSpPr/>
          <p:nvPr/>
        </p:nvGrpSpPr>
        <p:grpSpPr>
          <a:xfrm>
            <a:off x="7406516" y="5810174"/>
            <a:ext cx="4135036" cy="504000"/>
            <a:chOff x="7472873" y="5986951"/>
            <a:chExt cx="4135036" cy="504000"/>
          </a:xfrm>
        </p:grpSpPr>
        <p:pic>
          <p:nvPicPr>
            <p:cNvPr id="20" name="Obrázek 19" descr="Obsah obrázku text, Písmo, snímek obrazovky, Grafika&#10;&#10;Popis byl vytvořen automaticky">
              <a:extLst>
                <a:ext uri="{FF2B5EF4-FFF2-40B4-BE49-F238E27FC236}">
                  <a16:creationId xmlns:a16="http://schemas.microsoft.com/office/drawing/2014/main" id="{DCDCE3D8-5FFF-52D2-E802-E1BC206A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873" y="5986951"/>
              <a:ext cx="1943787" cy="504000"/>
            </a:xfrm>
            <a:prstGeom prst="rect">
              <a:avLst/>
            </a:prstGeom>
          </p:spPr>
        </p:pic>
        <p:pic>
          <p:nvPicPr>
            <p:cNvPr id="25" name="Grafický objekt 24">
              <a:extLst>
                <a:ext uri="{FF2B5EF4-FFF2-40B4-BE49-F238E27FC236}">
                  <a16:creationId xmlns:a16="http://schemas.microsoft.com/office/drawing/2014/main" id="{77D84649-4A63-88DA-2021-0F175958E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03398" y="6040951"/>
              <a:ext cx="384731" cy="3960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10D71C3-ACA7-1E24-DE01-DDD2CDF00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685" b="-144"/>
            <a:stretch/>
          </p:blipFill>
          <p:spPr>
            <a:xfrm>
              <a:off x="10574867" y="6040951"/>
              <a:ext cx="103304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8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D88E1-AA8E-BD29-7D03-E6A3883E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82CBC-F27E-2995-FD6A-0797BFC7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c) Co je a co není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 (4)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A50AC2-F454-54BA-BA65-FCC0387A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563"/>
            <a:ext cx="10515600" cy="462990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dirty="0">
                <a:latin typeface="Calibri (Základní text)"/>
              </a:rPr>
              <a:t>Dvě formy organizace podpory v </a:t>
            </a:r>
            <a:r>
              <a:rPr lang="cs-CZ" dirty="0" err="1">
                <a:latin typeface="Calibri (Základní text)"/>
              </a:rPr>
              <a:t>Housing</a:t>
            </a:r>
            <a:r>
              <a:rPr lang="cs-CZ" dirty="0">
                <a:latin typeface="Calibri (Základní text)"/>
              </a:rPr>
              <a:t> </a:t>
            </a:r>
            <a:r>
              <a:rPr lang="cs-CZ" dirty="0" err="1">
                <a:latin typeface="Calibri (Základní text)"/>
              </a:rPr>
              <a:t>First</a:t>
            </a:r>
            <a:endParaRPr lang="cs-CZ" dirty="0">
              <a:latin typeface="Calibri (Základní text)"/>
            </a:endParaRPr>
          </a:p>
          <a:p>
            <a:pPr marL="0" indent="0" fontAlgn="base">
              <a:buNone/>
            </a:pPr>
            <a:endParaRPr lang="cs-CZ" dirty="0">
              <a:latin typeface="Calibri (Základní text)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192242E-2565-8297-B368-9FA2EE177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36778"/>
              </p:ext>
            </p:extLst>
          </p:nvPr>
        </p:nvGraphicFramePr>
        <p:xfrm>
          <a:off x="961901" y="2470068"/>
          <a:ext cx="10212780" cy="406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390">
                  <a:extLst>
                    <a:ext uri="{9D8B030D-6E8A-4147-A177-3AD203B41FA5}">
                      <a16:colId xmlns:a16="http://schemas.microsoft.com/office/drawing/2014/main" val="2750281430"/>
                    </a:ext>
                  </a:extLst>
                </a:gridCol>
                <a:gridCol w="5106390">
                  <a:extLst>
                    <a:ext uri="{9D8B030D-6E8A-4147-A177-3AD203B41FA5}">
                      <a16:colId xmlns:a16="http://schemas.microsoft.com/office/drawing/2014/main" val="1167685819"/>
                    </a:ext>
                  </a:extLst>
                </a:gridCol>
              </a:tblGrid>
              <a:tr h="770104">
                <a:tc>
                  <a:txBody>
                    <a:bodyPr/>
                    <a:lstStyle/>
                    <a:p>
                      <a:r>
                        <a:rPr lang="cs-CZ" sz="2400" dirty="0"/>
                        <a:t>Asertivní komunitní léčba (ACT)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Intenzivní case management (ICMC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76698"/>
                  </a:ext>
                </a:extLst>
              </a:tr>
              <a:tr h="770104">
                <a:tc>
                  <a:txBody>
                    <a:bodyPr/>
                    <a:lstStyle/>
                    <a:p>
                      <a:r>
                        <a:rPr lang="cs-CZ" sz="2400" dirty="0"/>
                        <a:t>CS: Osoby se závažnými problémy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CS: Osoby se středně závažnými problémy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26052"/>
                  </a:ext>
                </a:extLst>
              </a:tr>
              <a:tr h="770104">
                <a:tc>
                  <a:txBody>
                    <a:bodyPr/>
                    <a:lstStyle/>
                    <a:p>
                      <a:r>
                        <a:rPr lang="cs-CZ" sz="2400" dirty="0"/>
                        <a:t>Multidisciplinární tým (téměř veškerá podpora poskytována týmem)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Tým tvořený soc. pracovníky (case managery síťujícími na běžné služby)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02483"/>
                  </a:ext>
                </a:extLst>
              </a:tr>
              <a:tr h="770104">
                <a:tc>
                  <a:txBody>
                    <a:bodyPr/>
                    <a:lstStyle/>
                    <a:p>
                      <a:r>
                        <a:rPr lang="cs-CZ" sz="2400" dirty="0"/>
                        <a:t>Sdílení klientů celým týmem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 klientem zpravidla pracuje jeden klíčový pracovník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29991"/>
                  </a:ext>
                </a:extLst>
              </a:tr>
              <a:tr h="770104">
                <a:tc>
                  <a:txBody>
                    <a:bodyPr/>
                    <a:lstStyle/>
                    <a:p>
                      <a:r>
                        <a:rPr lang="cs-CZ" sz="2400" dirty="0"/>
                        <a:t>Týmové porady každý den ráno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Týmové porady jednou až dvakrát týdně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56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7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A9CEB-A11D-4284-A432-90A44425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c) Co je a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co není </a:t>
            </a:r>
            <a:r>
              <a:rPr lang="cs-CZ" b="1" dirty="0" err="1">
                <a:solidFill>
                  <a:srgbClr val="FF0000"/>
                </a:solidFill>
                <a:latin typeface="+mn-lt"/>
              </a:rPr>
              <a:t>Housing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 (5)</a:t>
            </a:r>
            <a:endParaRPr lang="cs-CZ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10CFE-E3BB-463E-B353-EA6A2BF27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500"/>
            <a:ext cx="10515600" cy="449496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b="1" i="1" dirty="0">
                <a:latin typeface="Calibri (Základní text)"/>
              </a:rPr>
              <a:t>Housing </a:t>
            </a:r>
            <a:r>
              <a:rPr lang="cs-CZ" b="1" i="1" dirty="0" err="1">
                <a:latin typeface="Calibri (Základní text)"/>
              </a:rPr>
              <a:t>only</a:t>
            </a:r>
            <a:r>
              <a:rPr lang="cs-CZ" b="1" i="1" dirty="0">
                <a:latin typeface="Calibri (Základní text)"/>
              </a:rPr>
              <a:t> </a:t>
            </a:r>
            <a:r>
              <a:rPr lang="cs-CZ" b="1" dirty="0">
                <a:latin typeface="Calibri (Základní text)"/>
              </a:rPr>
              <a:t>(jen bydlení)</a:t>
            </a:r>
            <a:r>
              <a:rPr lang="cs-CZ" dirty="0">
                <a:latin typeface="Calibri (Základní text)"/>
              </a:rPr>
              <a:t>, bez další podpory (ačkoliv to tak pro některé lidi bez domova může být vhodné).</a:t>
            </a:r>
          </a:p>
          <a:p>
            <a:pPr fontAlgn="base"/>
            <a:r>
              <a:rPr lang="cs-CZ" b="1" dirty="0">
                <a:latin typeface="Calibri (Základní text)"/>
              </a:rPr>
              <a:t>Přístupy vyžadující přípravu, terapii, abstinenci </a:t>
            </a:r>
            <a:r>
              <a:rPr lang="cs-CZ" dirty="0">
                <a:latin typeface="Calibri (Základní text)"/>
              </a:rPr>
              <a:t>a projekty vyžadující předchozí stupně v programu, který klienty „připravuje na bydlení“ mimo trh s bydlením.</a:t>
            </a:r>
          </a:p>
          <a:p>
            <a:pPr fontAlgn="base"/>
            <a:r>
              <a:rPr lang="cs-CZ" dirty="0">
                <a:latin typeface="Calibri (Základní text)"/>
              </a:rPr>
              <a:t>Programy, jež nabízejí </a:t>
            </a:r>
            <a:r>
              <a:rPr lang="cs-CZ" b="1" dirty="0">
                <a:latin typeface="Calibri (Základní text)"/>
              </a:rPr>
              <a:t>přechodné bydlení, dočasné ubytování</a:t>
            </a:r>
            <a:r>
              <a:rPr lang="cs-CZ" dirty="0">
                <a:latin typeface="Calibri (Základní text)"/>
              </a:rPr>
              <a:t>  a další typy bydlení, kde je pobyt časově omezený a závislý na trvání podpory.</a:t>
            </a:r>
          </a:p>
          <a:p>
            <a:pPr fontAlgn="base"/>
            <a:r>
              <a:rPr lang="cs-CZ" b="1" dirty="0">
                <a:latin typeface="Calibri (Základní text)"/>
              </a:rPr>
              <a:t>Sdílené bydlení</a:t>
            </a:r>
            <a:r>
              <a:rPr lang="cs-CZ" dirty="0">
                <a:latin typeface="Calibri (Základní text)"/>
              </a:rPr>
              <a:t> (pokud nejde o přání uživatelů služeb).</a:t>
            </a:r>
          </a:p>
          <a:p>
            <a:r>
              <a:rPr lang="cs-CZ" dirty="0">
                <a:latin typeface="Calibri (Základní text)"/>
              </a:rPr>
              <a:t>Projekty, jež </a:t>
            </a:r>
            <a:r>
              <a:rPr lang="cs-CZ" b="1" dirty="0">
                <a:latin typeface="Calibri (Základní text)"/>
              </a:rPr>
              <a:t>vystěhovávají nájemníky z důvodů nad rámec těch, jež jsou standardně součástí nájemních smluv</a:t>
            </a:r>
            <a:r>
              <a:rPr lang="cs-CZ" dirty="0">
                <a:latin typeface="Calibri (Základní text)"/>
              </a:rPr>
              <a:t>.</a:t>
            </a:r>
          </a:p>
          <a:p>
            <a:r>
              <a:rPr lang="cs-CZ" dirty="0">
                <a:latin typeface="Calibri (Základní text)"/>
              </a:rPr>
              <a:t>Kontroverzní: </a:t>
            </a:r>
            <a:r>
              <a:rPr lang="cs-CZ" dirty="0" err="1">
                <a:latin typeface="Calibri (Základní text)"/>
              </a:rPr>
              <a:t>Kongregované</a:t>
            </a:r>
            <a:r>
              <a:rPr lang="cs-CZ" dirty="0">
                <a:latin typeface="Calibri (Základní text)"/>
              </a:rPr>
              <a:t> bydlení s podporou v místě.</a:t>
            </a:r>
          </a:p>
        </p:txBody>
      </p:sp>
    </p:spTree>
    <p:extLst>
      <p:ext uri="{BB962C8B-B14F-4D97-AF65-F5344CB8AC3E}">
        <p14:creationId xmlns:p14="http://schemas.microsoft.com/office/powerpoint/2010/main" val="347451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d) Evaluace výsledků jako faktor šíření přístupu (1)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90B7C-6BAF-4AD4-B1C1-A940968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57122" cy="4934701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 err="1"/>
              <a:t>Housing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pro mnohé kontroverzní myšlenka</a:t>
            </a:r>
          </a:p>
          <a:p>
            <a:pPr lvl="0"/>
            <a:r>
              <a:rPr lang="cs-CZ" sz="2400" dirty="0"/>
              <a:t>Ale: konec 90. let v NYC – první </a:t>
            </a:r>
            <a:r>
              <a:rPr lang="cs-CZ" sz="2400" b="1" dirty="0"/>
              <a:t>randomizované kontrolované studie (RCT) </a:t>
            </a:r>
          </a:p>
          <a:p>
            <a:pPr lvl="1"/>
            <a:r>
              <a:rPr lang="cs-CZ" sz="2000" dirty="0"/>
              <a:t>Účastníci náhodně rozděleni do intervenční skupiny (PHF) a kontrolní skupiny dopady („tradiční podpora“) → </a:t>
            </a:r>
            <a:r>
              <a:rPr lang="cs-CZ" sz="2000" b="1" dirty="0"/>
              <a:t>potvrzeny pozitivní výsledky PHF</a:t>
            </a:r>
            <a:r>
              <a:rPr lang="cs-CZ" sz="2000" dirty="0"/>
              <a:t>: vyšší míra udržení bydlení a lepší výsledky v celkové kvalitě života a v integraci do společnosti.</a:t>
            </a:r>
          </a:p>
          <a:p>
            <a:pPr lvl="0"/>
            <a:r>
              <a:rPr lang="cs-CZ" sz="2400" dirty="0"/>
              <a:t>Zařazení do databáze </a:t>
            </a:r>
            <a:r>
              <a:rPr lang="cs-CZ" sz="2400" b="1" dirty="0"/>
              <a:t>evidence-</a:t>
            </a:r>
            <a:r>
              <a:rPr lang="cs-CZ" sz="2400" b="1" dirty="0" err="1"/>
              <a:t>based</a:t>
            </a:r>
            <a:r>
              <a:rPr lang="cs-CZ" sz="2400" dirty="0"/>
              <a:t> nástrojů</a:t>
            </a:r>
          </a:p>
          <a:p>
            <a:pPr lvl="0"/>
            <a:r>
              <a:rPr lang="cs-CZ" sz="2400" dirty="0"/>
              <a:t>Následně provedeny rozsáhlé RCT studie v dalších zemích, které potvrdily pozitivní výsledky PHF ve srovnání s „tradičními přístupy“</a:t>
            </a:r>
          </a:p>
          <a:p>
            <a:pPr lvl="1"/>
            <a:r>
              <a:rPr lang="cs-CZ" sz="2000" dirty="0"/>
              <a:t>At </a:t>
            </a:r>
            <a:r>
              <a:rPr lang="cs-CZ" sz="2000" dirty="0" err="1"/>
              <a:t>Home</a:t>
            </a:r>
            <a:r>
              <a:rPr lang="cs-CZ" sz="2000" dirty="0"/>
              <a:t>/</a:t>
            </a:r>
            <a:r>
              <a:rPr lang="cs-CZ" sz="2000" dirty="0" err="1"/>
              <a:t>Chez</a:t>
            </a:r>
            <a:r>
              <a:rPr lang="cs-CZ" sz="2000" dirty="0"/>
              <a:t> </a:t>
            </a:r>
            <a:r>
              <a:rPr lang="cs-CZ" sz="2000" dirty="0" err="1"/>
              <a:t>Soi</a:t>
            </a:r>
            <a:r>
              <a:rPr lang="cs-CZ" sz="2000" dirty="0"/>
              <a:t> (Kanada) – 2148 účastníků, 36 měsíců</a:t>
            </a:r>
          </a:p>
          <a:p>
            <a:pPr lvl="1"/>
            <a:r>
              <a:rPr lang="cs-CZ" sz="2000" dirty="0" err="1"/>
              <a:t>Chez</a:t>
            </a:r>
            <a:r>
              <a:rPr lang="cs-CZ" sz="2000" dirty="0"/>
              <a:t> </a:t>
            </a:r>
            <a:r>
              <a:rPr lang="cs-CZ" sz="2000" dirty="0" err="1"/>
              <a:t>Soi</a:t>
            </a:r>
            <a:r>
              <a:rPr lang="cs-CZ" sz="2000" dirty="0"/>
              <a:t> </a:t>
            </a:r>
            <a:r>
              <a:rPr lang="cs-CZ" sz="2000" dirty="0" err="1"/>
              <a:t>d‘Abord</a:t>
            </a:r>
            <a:r>
              <a:rPr lang="cs-CZ" sz="2000" dirty="0"/>
              <a:t> (Francie) – 700 účastníků, 24 měsíců</a:t>
            </a:r>
          </a:p>
          <a:p>
            <a:r>
              <a:rPr lang="cs-CZ" sz="2400" dirty="0"/>
              <a:t>Souhrnně platí:</a:t>
            </a:r>
          </a:p>
          <a:p>
            <a:pPr lvl="1" fontAlgn="base"/>
            <a:r>
              <a:rPr lang="cs-CZ" sz="2000" b="1" dirty="0"/>
              <a:t>vysoká míra úspěšnosti</a:t>
            </a:r>
            <a:r>
              <a:rPr lang="cs-CZ" sz="2000" dirty="0"/>
              <a:t> (měřená podílem klientů, kteří si dlouhodobě udrží získané nájemní bydlení – 75 – 95 %),</a:t>
            </a:r>
            <a:endParaRPr lang="cs-CZ" sz="2000" b="1" dirty="0"/>
          </a:p>
          <a:p>
            <a:pPr lvl="1" fontAlgn="base"/>
            <a:r>
              <a:rPr lang="cs-CZ" sz="2000" b="1" dirty="0"/>
              <a:t>dobré výsledky i v jiných oblastech </a:t>
            </a:r>
            <a:r>
              <a:rPr lang="cs-CZ" sz="2000" dirty="0"/>
              <a:t>(zlepšení kvality života, léčba závislostí aj.),</a:t>
            </a:r>
            <a:endParaRPr lang="cs-CZ" sz="2000" b="1" dirty="0"/>
          </a:p>
          <a:p>
            <a:pPr lvl="1" fontAlgn="base"/>
            <a:r>
              <a:rPr lang="cs-CZ" sz="2000" b="1" dirty="0"/>
              <a:t>finančně efektivnější </a:t>
            </a:r>
            <a:r>
              <a:rPr lang="cs-CZ" sz="2000" dirty="0"/>
              <a:t>než tradiční přístupy.</a:t>
            </a:r>
            <a:endParaRPr lang="cs-CZ" sz="2400" dirty="0"/>
          </a:p>
          <a:p>
            <a:pPr lvl="0"/>
            <a:endParaRPr lang="cs-CZ" sz="2400" dirty="0"/>
          </a:p>
          <a:p>
            <a:pPr fontAlgn="base"/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14996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A9CEB-A11D-4284-A432-90A44425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d) Evaluace výsledků jako faktor šíření přístupu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10CFE-E3BB-463E-B353-EA6A2BF27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4964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Přístup se stal </a:t>
            </a:r>
            <a:r>
              <a:rPr lang="cs-CZ" b="1" dirty="0"/>
              <a:t>klíčovým složkou koncepcí řady metropolí a národních strategií </a:t>
            </a:r>
            <a:r>
              <a:rPr lang="cs-CZ" dirty="0"/>
              <a:t>boje proti bezdomovectví v řadě zemí (např. včetně Finska, které hodlá ukončit bezdomovectví do roku 2027).</a:t>
            </a:r>
          </a:p>
          <a:p>
            <a:pPr fontAlgn="base"/>
            <a:r>
              <a:rPr lang="cs-CZ" dirty="0"/>
              <a:t>Podpora ze strany EU.</a:t>
            </a:r>
          </a:p>
          <a:p>
            <a:r>
              <a:rPr lang="cs-CZ" dirty="0"/>
              <a:t>Přístup adaptován i na </a:t>
            </a:r>
            <a:r>
              <a:rPr lang="cs-CZ" b="1" dirty="0"/>
              <a:t>další CS: </a:t>
            </a:r>
          </a:p>
          <a:p>
            <a:pPr lvl="1"/>
            <a:r>
              <a:rPr lang="cs-CZ" b="1" dirty="0" err="1"/>
              <a:t>Housing</a:t>
            </a:r>
            <a:r>
              <a:rPr lang="cs-CZ" b="1" dirty="0"/>
              <a:t> </a:t>
            </a:r>
            <a:r>
              <a:rPr lang="cs-CZ" b="1" dirty="0" err="1"/>
              <a:t>First</a:t>
            </a:r>
            <a:r>
              <a:rPr lang="cs-CZ" b="1" dirty="0"/>
              <a:t> 4 </a:t>
            </a:r>
            <a:r>
              <a:rPr lang="cs-CZ" b="1" dirty="0" err="1"/>
              <a:t>Youth</a:t>
            </a:r>
            <a:endParaRPr lang="cs-CZ" b="1" dirty="0"/>
          </a:p>
          <a:p>
            <a:pPr lvl="1"/>
            <a:r>
              <a:rPr lang="cs-CZ" dirty="0"/>
              <a:t>přeživší domácího násilí</a:t>
            </a:r>
          </a:p>
          <a:p>
            <a:pPr lvl="1"/>
            <a:r>
              <a:rPr lang="cs-CZ" dirty="0"/>
              <a:t>rodiny s dětmi</a:t>
            </a:r>
          </a:p>
          <a:p>
            <a:pPr lvl="1"/>
            <a:r>
              <a:rPr lang="cs-CZ" dirty="0"/>
              <a:t>jednotlivce s nižší potřebou podpory (</a:t>
            </a:r>
            <a:r>
              <a:rPr lang="cs-CZ" i="1" dirty="0"/>
              <a:t>HF </a:t>
            </a:r>
            <a:r>
              <a:rPr lang="cs-CZ" i="1" dirty="0" err="1"/>
              <a:t>light</a:t>
            </a:r>
            <a:r>
              <a:rPr lang="cs-CZ" dirty="0"/>
              <a:t>) – sporné, zda se jedná ještě o HF </a:t>
            </a:r>
            <a:endParaRPr lang="cs-CZ" dirty="0">
              <a:latin typeface="Calibri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104557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g) Důležitost věrnosti původnímu modelu HF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dirty="0"/>
              <a:t>dobré výsledky HF → </a:t>
            </a:r>
            <a:r>
              <a:rPr lang="cs-CZ" b="1" dirty="0"/>
              <a:t>rychlé šířením přístupu HF</a:t>
            </a:r>
            <a:r>
              <a:rPr lang="cs-CZ" dirty="0"/>
              <a:t> v USA i zahraničí</a:t>
            </a:r>
          </a:p>
          <a:p>
            <a:pPr fontAlgn="base"/>
            <a:r>
              <a:rPr lang="cs-CZ" dirty="0"/>
              <a:t>různé </a:t>
            </a:r>
            <a:r>
              <a:rPr lang="cs-CZ" b="1" dirty="0"/>
              <a:t>adaptace na místní prostředí</a:t>
            </a:r>
            <a:r>
              <a:rPr lang="cs-CZ" dirty="0"/>
              <a:t> a různě závažná </a:t>
            </a:r>
            <a:r>
              <a:rPr lang="cs-CZ" b="1" dirty="0"/>
              <a:t>odklánění od původního modelu</a:t>
            </a:r>
            <a:endParaRPr lang="cs-CZ" dirty="0"/>
          </a:p>
          <a:p>
            <a:pPr fontAlgn="base"/>
            <a:r>
              <a:rPr lang="cs-CZ" b="1" dirty="0"/>
              <a:t>obavy z rozmělnění konceptu </a:t>
            </a:r>
            <a:r>
              <a:rPr lang="cs-CZ" dirty="0"/>
              <a:t>a špatných výsledků pod značkou HF → v r. 2013 vyvinut nástroje hodnocení věrnosti modelu PHF – </a:t>
            </a:r>
            <a:r>
              <a:rPr lang="cs-CZ" b="1" dirty="0"/>
              <a:t>věrnostní škála</a:t>
            </a:r>
          </a:p>
          <a:p>
            <a:pPr fontAlgn="base"/>
            <a:r>
              <a:rPr lang="cs-CZ" b="1" dirty="0"/>
              <a:t>38 položek </a:t>
            </a:r>
            <a:r>
              <a:rPr lang="cs-CZ" dirty="0"/>
              <a:t>členěných do </a:t>
            </a:r>
            <a:r>
              <a:rPr lang="cs-CZ" b="1" dirty="0"/>
              <a:t>5 domén</a:t>
            </a:r>
            <a:r>
              <a:rPr lang="cs-CZ" dirty="0"/>
              <a:t>:</a:t>
            </a:r>
          </a:p>
          <a:p>
            <a:pPr lvl="1" fontAlgn="base"/>
            <a:r>
              <a:rPr lang="cs-CZ" sz="2600" dirty="0"/>
              <a:t>proces a struktura zabydlování,</a:t>
            </a:r>
          </a:p>
          <a:p>
            <a:pPr lvl="1" fontAlgn="base"/>
            <a:r>
              <a:rPr lang="cs-CZ" sz="2600" dirty="0"/>
              <a:t>oddělení bydlení a podpory,</a:t>
            </a:r>
          </a:p>
          <a:p>
            <a:pPr lvl="1" fontAlgn="base"/>
            <a:r>
              <a:rPr lang="cs-CZ" sz="2600" dirty="0"/>
              <a:t>filozofie služby,</a:t>
            </a:r>
          </a:p>
          <a:p>
            <a:pPr lvl="1" fontAlgn="base"/>
            <a:r>
              <a:rPr lang="cs-CZ" sz="2600" dirty="0"/>
              <a:t>šíře poskytovaných služeb,</a:t>
            </a:r>
          </a:p>
          <a:p>
            <a:pPr lvl="1" fontAlgn="base"/>
            <a:r>
              <a:rPr lang="cs-CZ" sz="2600" dirty="0"/>
              <a:t>struktura programu.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77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g) Důležitost věrnosti původnímu modelu HF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10515600" cy="498282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cs-CZ" dirty="0"/>
              <a:t>Hodnocení multidisciplinárním týmem (soc. pracovník, peer, psychiatr, adiktolog, evaluátor):</a:t>
            </a:r>
          </a:p>
          <a:p>
            <a:pPr lvl="1" fontAlgn="base"/>
            <a:r>
              <a:rPr lang="cs-CZ" sz="2600" dirty="0"/>
              <a:t>sběr dat (studium klient. dokumentace, rozhovory s pracovníky, </a:t>
            </a:r>
            <a:r>
              <a:rPr lang="cs-CZ" sz="2600" dirty="0" err="1"/>
              <a:t>fokusní</a:t>
            </a:r>
            <a:r>
              <a:rPr lang="cs-CZ" sz="2600" dirty="0"/>
              <a:t> skupiny s klienty, pozorování porady),</a:t>
            </a:r>
          </a:p>
          <a:p>
            <a:pPr lvl="1" fontAlgn="base"/>
            <a:r>
              <a:rPr lang="cs-CZ" sz="2600" b="1" dirty="0"/>
              <a:t>hodnocení </a:t>
            </a:r>
            <a:r>
              <a:rPr lang="cs-CZ" sz="2600" dirty="0" err="1"/>
              <a:t>jednotliv</a:t>
            </a:r>
            <a:r>
              <a:rPr lang="cs-CZ" sz="2600" dirty="0"/>
              <a:t>. položek </a:t>
            </a:r>
            <a:r>
              <a:rPr lang="cs-CZ" sz="2600" b="1" dirty="0"/>
              <a:t>na</a:t>
            </a:r>
            <a:r>
              <a:rPr lang="cs-CZ" sz="2600" dirty="0"/>
              <a:t> </a:t>
            </a:r>
            <a:r>
              <a:rPr lang="cs-CZ" sz="2600" b="1" dirty="0"/>
              <a:t>škále od 1 do 4 </a:t>
            </a:r>
            <a:r>
              <a:rPr lang="cs-CZ" sz="2600" dirty="0"/>
              <a:t>(nízká ↔ vysoká věrnost),</a:t>
            </a:r>
          </a:p>
          <a:p>
            <a:pPr lvl="1" fontAlgn="base"/>
            <a:r>
              <a:rPr lang="cs-CZ" sz="2600" dirty="0"/>
              <a:t>doporučení pro změnu praxe.</a:t>
            </a:r>
          </a:p>
          <a:p>
            <a:pPr fontAlgn="base"/>
            <a:r>
              <a:rPr lang="cs-CZ" dirty="0"/>
              <a:t>Sebehodnotící dotazník (jednodušší avšak méně spolehlivý).</a:t>
            </a:r>
          </a:p>
          <a:p>
            <a:pPr fontAlgn="base"/>
            <a:r>
              <a:rPr lang="cs-CZ" dirty="0"/>
              <a:t>Výzkum ukázal, že:</a:t>
            </a:r>
          </a:p>
          <a:p>
            <a:pPr lvl="1" fontAlgn="base"/>
            <a:r>
              <a:rPr lang="cs-CZ" b="1" dirty="0"/>
              <a:t>programy s vyšší věrností dosahují lepších výsledků </a:t>
            </a:r>
            <a:r>
              <a:rPr lang="cs-CZ" dirty="0"/>
              <a:t>(stabilita bydlení, kvalita života, omezení užívání návykových látek…)</a:t>
            </a:r>
          </a:p>
          <a:p>
            <a:pPr lvl="1" fontAlgn="base"/>
            <a:r>
              <a:rPr lang="cs-CZ" b="1" dirty="0"/>
              <a:t>vysoké věrnosti (a dobrých výsledků) možné dosáhnout i při různých lokálních adaptacích modelu </a:t>
            </a:r>
            <a:r>
              <a:rPr lang="cs-CZ" dirty="0"/>
              <a:t>(specifická cílová skupina, specifické podmínky…)</a:t>
            </a:r>
          </a:p>
          <a:p>
            <a:pPr lvl="1" fontAlgn="base"/>
            <a:r>
              <a:rPr lang="cs-CZ" b="1" dirty="0"/>
              <a:t>věrnost původnímu modelu se s časem zvyšuje </a:t>
            </a:r>
            <a:r>
              <a:rPr lang="cs-CZ" dirty="0"/>
              <a:t>(díky doporučením na základě vyhodnocování)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62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h) Uvedení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do ČR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275" y="1825625"/>
            <a:ext cx="10427525" cy="46672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Dominance zásluhového přístupu (prostupného bydlení),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konsenzus, že HF v ČR nemůže fungovat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– první prezentace přístupu v ČR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 – první mezinárodní konference věnovaná HF v ČR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– evaluace tzv. prostupného bydlení pro ASZ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– pilotování HF pro rodiny s dětmi v bytové nouzi v Brně (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Rapid Re-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realizovaný ve spolupráci města, IQ Roma servis, Platformy pro sociální bydlení a Ostravské univerzity)</a:t>
            </a:r>
          </a:p>
          <a:p>
            <a:pPr marL="800100" lvl="1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Zabydlení 50 rodin s dětmi v bytové nouzi</a:t>
            </a:r>
          </a:p>
          <a:p>
            <a:pPr marL="342900" lvl="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– český překlad „Evropské příručky Bydlení především“</a:t>
            </a:r>
          </a:p>
          <a:p>
            <a:pPr marL="342900" indent="-342900">
              <a:lnSpc>
                <a:spcPct val="107000"/>
              </a:lnSpc>
              <a:spcAft>
                <a:spcPts val="2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– ocenění pro brněnský projekt → Evropská komise v Brně → příprava dotační výzvy OPZ</a:t>
            </a:r>
          </a:p>
        </p:txBody>
      </p:sp>
    </p:spTree>
    <p:extLst>
      <p:ext uri="{BB962C8B-B14F-4D97-AF65-F5344CB8AC3E}">
        <p14:creationId xmlns:p14="http://schemas.microsoft.com/office/powerpoint/2010/main" val="67424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h) Uvedení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do ČR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275" y="1463040"/>
            <a:ext cx="10427525" cy="5029835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projektu Rapid Re-</a:t>
            </a:r>
            <a:r>
              <a:rPr lang="cs-CZ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měsíců po zabydlení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(RCT evaluace):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96 % případů, roce od zabydlení prodloužilo nájemní smlouvu.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nižší riziko stěhování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nižší riziko vážného duševního onemocnění matky / pečující osoby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méně návštěv pohotovosti členy*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rodiny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nižší využití sanitky členy*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rodiny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3,1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méně hospitalizací členů*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rodiny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73 % více matek má možnost se vyspat tolik, kolik potřebuje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nižší riziko onemocnění dýchacích cest u dětí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  <a:tabLst>
                <a:tab pos="45720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 </a:t>
            </a:r>
            <a:r>
              <a:rPr lang="cs-CZ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nižší riziko pobytu v náhradní rodinné nebo ústavní péči</a:t>
            </a:r>
          </a:p>
        </p:txBody>
      </p:sp>
    </p:spTree>
    <p:extLst>
      <p:ext uri="{BB962C8B-B14F-4D97-AF65-F5344CB8AC3E}">
        <p14:creationId xmlns:p14="http://schemas.microsoft.com/office/powerpoint/2010/main" val="140124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h)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Uvedení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Housing First do ČR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80" y="2405067"/>
            <a:ext cx="6002110" cy="400760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ffectLst/>
              </a:rPr>
              <a:t>2019 – 2022 – </a:t>
            </a:r>
            <a:r>
              <a:rPr lang="en-US" sz="2000" b="1" dirty="0" err="1">
                <a:effectLst/>
              </a:rPr>
              <a:t>výzva</a:t>
            </a:r>
            <a:r>
              <a:rPr lang="en-US" sz="2000" b="1" dirty="0">
                <a:effectLst/>
              </a:rPr>
              <a:t> OPZ </a:t>
            </a:r>
            <a:r>
              <a:rPr lang="en-US" sz="2000" b="1" dirty="0" err="1">
                <a:effectLst/>
              </a:rPr>
              <a:t>č</a:t>
            </a:r>
            <a:r>
              <a:rPr lang="en-US" sz="2000" b="1" dirty="0">
                <a:effectLst/>
              </a:rPr>
              <a:t>. 108 – „</a:t>
            </a:r>
            <a:r>
              <a:rPr lang="en-US" sz="2000" b="1" dirty="0" err="1">
                <a:effectLst/>
              </a:rPr>
              <a:t>Podpora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programu</a:t>
            </a:r>
            <a:r>
              <a:rPr lang="en-US" sz="2000" b="1" dirty="0">
                <a:effectLst/>
              </a:rPr>
              <a:t> Housing First (</a:t>
            </a:r>
            <a:r>
              <a:rPr lang="en-US" sz="2000" b="1" dirty="0" err="1">
                <a:effectLst/>
              </a:rPr>
              <a:t>Bydlení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především</a:t>
            </a:r>
            <a:r>
              <a:rPr lang="en-US" sz="2000" b="1" dirty="0">
                <a:effectLst/>
              </a:rPr>
              <a:t>)“</a:t>
            </a:r>
          </a:p>
          <a:p>
            <a:pPr marL="800100" lvl="1"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>
                <a:effectLst/>
              </a:rPr>
              <a:t>13 </a:t>
            </a:r>
            <a:r>
              <a:rPr lang="en-US" sz="1800" dirty="0" err="1">
                <a:effectLst/>
              </a:rPr>
              <a:t>projektů</a:t>
            </a:r>
            <a:r>
              <a:rPr lang="en-US" sz="1800" dirty="0">
                <a:effectLst/>
              </a:rPr>
              <a:t> z </a:t>
            </a:r>
            <a:r>
              <a:rPr lang="en-US" sz="1800" dirty="0" err="1">
                <a:effectLst/>
              </a:rPr>
              <a:t>celé</a:t>
            </a:r>
            <a:r>
              <a:rPr lang="en-US" sz="1800" dirty="0">
                <a:effectLst/>
              </a:rPr>
              <a:t> ČR s </a:t>
            </a:r>
            <a:r>
              <a:rPr lang="en-US" sz="1800" dirty="0" err="1">
                <a:effectLst/>
              </a:rPr>
              <a:t>celkovým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počtem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asi</a:t>
            </a:r>
            <a:r>
              <a:rPr lang="en-US" sz="1800" dirty="0">
                <a:effectLst/>
              </a:rPr>
              <a:t> 220 </a:t>
            </a:r>
            <a:r>
              <a:rPr lang="en-US" sz="1800" dirty="0" err="1">
                <a:effectLst/>
              </a:rPr>
              <a:t>podpořených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domácností</a:t>
            </a:r>
            <a:endParaRPr lang="en-US" sz="1800" dirty="0">
              <a:effectLst/>
            </a:endParaRPr>
          </a:p>
          <a:p>
            <a:pPr marL="800100" lvl="1">
              <a:spcAft>
                <a:spcPts val="800"/>
              </a:spcAft>
              <a:tabLst>
                <a:tab pos="457200" algn="l"/>
              </a:tabLst>
            </a:pPr>
            <a:r>
              <a:rPr lang="en-US" sz="1800" dirty="0" err="1">
                <a:effectLst/>
              </a:rPr>
              <a:t>Zabydleno</a:t>
            </a:r>
            <a:r>
              <a:rPr lang="en-US" sz="1800" dirty="0">
                <a:effectLst/>
              </a:rPr>
              <a:t> 280 </a:t>
            </a:r>
            <a:r>
              <a:rPr lang="en-US" sz="1800" dirty="0" err="1">
                <a:effectLst/>
              </a:rPr>
              <a:t>domácností</a:t>
            </a:r>
            <a:r>
              <a:rPr lang="en-US" sz="1800" dirty="0">
                <a:effectLst/>
              </a:rPr>
              <a:t> (</a:t>
            </a:r>
            <a:r>
              <a:rPr lang="en-US" sz="1800" dirty="0" err="1">
                <a:effectLst/>
              </a:rPr>
              <a:t>rodin</a:t>
            </a:r>
            <a:r>
              <a:rPr lang="en-US" sz="1800" dirty="0">
                <a:effectLst/>
              </a:rPr>
              <a:t> s </a:t>
            </a:r>
            <a:r>
              <a:rPr lang="en-US" sz="1800" dirty="0" err="1">
                <a:effectLst/>
              </a:rPr>
              <a:t>dětmi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jednotlivců</a:t>
            </a:r>
            <a:r>
              <a:rPr lang="en-US" sz="1800" dirty="0">
                <a:effectLst/>
              </a:rPr>
              <a:t>), v </a:t>
            </a:r>
            <a:r>
              <a:rPr lang="en-US" sz="1800" dirty="0" err="1">
                <a:effectLst/>
              </a:rPr>
              <a:t>nichž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žije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přes</a:t>
            </a:r>
            <a:r>
              <a:rPr lang="en-US" sz="1800" dirty="0">
                <a:effectLst/>
              </a:rPr>
              <a:t> 730 </a:t>
            </a:r>
            <a:r>
              <a:rPr lang="en-US" sz="1800" dirty="0" err="1">
                <a:effectLst/>
              </a:rPr>
              <a:t>osob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včetně</a:t>
            </a:r>
            <a:r>
              <a:rPr lang="en-US" sz="1800" dirty="0">
                <a:effectLst/>
              </a:rPr>
              <a:t> 330 </a:t>
            </a:r>
            <a:r>
              <a:rPr lang="en-US" sz="1800" dirty="0" err="1">
                <a:effectLst/>
              </a:rPr>
              <a:t>dětí</a:t>
            </a:r>
            <a:r>
              <a:rPr lang="en-US" sz="1800" dirty="0">
                <a:effectLst/>
              </a:rPr>
              <a:t>.</a:t>
            </a:r>
          </a:p>
          <a:p>
            <a:pPr marL="342900" lvl="0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ffectLst/>
              </a:rPr>
              <a:t>2020 – </a:t>
            </a:r>
            <a:r>
              <a:rPr lang="en-US" sz="2000" dirty="0" err="1">
                <a:effectLst/>
              </a:rPr>
              <a:t>projekt</a:t>
            </a:r>
            <a:r>
              <a:rPr lang="en-US" sz="2000" dirty="0">
                <a:effectLst/>
              </a:rPr>
              <a:t> PSB „</a:t>
            </a:r>
            <a:r>
              <a:rPr lang="en-US" sz="2000" dirty="0" err="1">
                <a:effectLst/>
              </a:rPr>
              <a:t>Podpora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úspěšného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šíření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přístupu</a:t>
            </a:r>
            <a:r>
              <a:rPr lang="en-US" sz="2000" dirty="0">
                <a:effectLst/>
              </a:rPr>
              <a:t> Housing first v </a:t>
            </a:r>
            <a:r>
              <a:rPr lang="en-US" sz="2000" dirty="0" err="1">
                <a:effectLst/>
              </a:rPr>
              <a:t>České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republice</a:t>
            </a:r>
            <a:r>
              <a:rPr lang="en-US" sz="2000" dirty="0">
                <a:effectLst/>
              </a:rPr>
              <a:t>“ (</a:t>
            </a:r>
            <a:r>
              <a:rPr lang="en-US" sz="2000" dirty="0" err="1">
                <a:effectLst/>
              </a:rPr>
              <a:t>vzdělávání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poradenství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hodnocení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věrnosti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vydání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českého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překladu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manuálu</a:t>
            </a:r>
            <a:r>
              <a:rPr lang="en-US" sz="2000" dirty="0">
                <a:effectLst/>
              </a:rPr>
              <a:t> Housing first od Sama </a:t>
            </a:r>
            <a:r>
              <a:rPr lang="en-US" sz="2000" dirty="0" err="1">
                <a:effectLst/>
              </a:rPr>
              <a:t>Tsemberise</a:t>
            </a:r>
            <a:r>
              <a:rPr lang="en-US" sz="2000" dirty="0">
                <a:effectLst/>
              </a:rPr>
              <a:t>)</a:t>
            </a:r>
          </a:p>
          <a:p>
            <a:pPr marL="342900" lvl="0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/>
              <a:t>2022 – </a:t>
            </a:r>
            <a:r>
              <a:rPr lang="en-US" sz="2000" dirty="0" err="1"/>
              <a:t>doposud</a:t>
            </a:r>
            <a:r>
              <a:rPr lang="en-US" sz="2000" dirty="0"/>
              <a:t> – </a:t>
            </a:r>
            <a:r>
              <a:rPr lang="en-US" sz="2000" b="1" dirty="0" err="1"/>
              <a:t>výzvy</a:t>
            </a:r>
            <a:r>
              <a:rPr lang="en-US" sz="2000" b="1" dirty="0"/>
              <a:t> </a:t>
            </a:r>
            <a:r>
              <a:rPr lang="en-US" sz="2000" b="1" dirty="0" err="1"/>
              <a:t>č</a:t>
            </a:r>
            <a:r>
              <a:rPr lang="en-US" sz="2000" b="1" dirty="0"/>
              <a:t>. 007 a 101 OPZ+</a:t>
            </a:r>
            <a:r>
              <a:rPr lang="en-US" sz="2000" dirty="0"/>
              <a:t> -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40 </a:t>
            </a:r>
            <a:r>
              <a:rPr lang="en-US" sz="2000" dirty="0" err="1"/>
              <a:t>projektů</a:t>
            </a:r>
            <a:r>
              <a:rPr lang="en-US" sz="2000" dirty="0"/>
              <a:t>, z toho 24 HF</a:t>
            </a:r>
          </a:p>
        </p:txBody>
      </p:sp>
      <p:pic>
        <p:nvPicPr>
          <p:cNvPr id="5" name="Obrázek 4" descr="Obsah obrázku text, Písmo, symbol, logo&#10;&#10;Popis byl vytvořen automaticky">
            <a:extLst>
              <a:ext uri="{FF2B5EF4-FFF2-40B4-BE49-F238E27FC236}">
                <a16:creationId xmlns:a16="http://schemas.microsoft.com/office/drawing/2014/main" id="{71281429-9E00-4E0C-8C0F-D8245D1F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" r="3" b="3"/>
          <a:stretch/>
        </p:blipFill>
        <p:spPr>
          <a:xfrm>
            <a:off x="7199440" y="11885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440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h) Uvedení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do ČR (3)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7EBD96-6CB1-2C97-A8C5-91347A5E3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1083671"/>
            <a:ext cx="9593943" cy="5672331"/>
          </a:xfrm>
        </p:spPr>
      </p:pic>
    </p:spTree>
    <p:extLst>
      <p:ext uri="{BB962C8B-B14F-4D97-AF65-F5344CB8AC3E}">
        <p14:creationId xmlns:p14="http://schemas.microsoft.com/office/powerpoint/2010/main" val="296441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Obsah prezentace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FB0BA4-5624-4495-AC74-ACD7C81A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Před </a:t>
            </a:r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: „Bydlení až po přípravě“ jako dominantní praxe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Kritika „Bydlení až po přípravě“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Co je a co není HF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Evaluace výsledků jako faktor šíření přístupu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Důležitost věrnosti původnímu modelu HF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Uvedení HF do ČR (a současný stav)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Závěrem</a:t>
            </a:r>
          </a:p>
        </p:txBody>
      </p:sp>
    </p:spTree>
    <p:extLst>
      <p:ext uri="{BB962C8B-B14F-4D97-AF65-F5344CB8AC3E}">
        <p14:creationId xmlns:p14="http://schemas.microsoft.com/office/powerpoint/2010/main" val="1227614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h) Uvedení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do ČR (4)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690C30B-34E1-4E1A-9428-2F95023ED7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46" y="1434126"/>
            <a:ext cx="8653442" cy="5423873"/>
          </a:xfrm>
        </p:spPr>
      </p:pic>
    </p:spTree>
    <p:extLst>
      <p:ext uri="{BB962C8B-B14F-4D97-AF65-F5344CB8AC3E}">
        <p14:creationId xmlns:p14="http://schemas.microsoft.com/office/powerpoint/2010/main" val="416987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i) Závěrem: HF jako součást integrovaného systému ukončování bezdomovectví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10515600" cy="489601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50"/>
              </a:spcBef>
            </a:pPr>
            <a:r>
              <a:rPr lang="cs-CZ" altLang="cs-CZ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Je třeba mít realistická očekávání! </a:t>
            </a:r>
          </a:p>
          <a:p>
            <a:pPr lvl="1">
              <a:lnSpc>
                <a:spcPct val="114000"/>
              </a:lnSpc>
              <a:spcBef>
                <a:spcPts val="65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Ukončení bezdomovectví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 neznamená odstranění chudoby, vyléčení duševních onemocnění či zajištění ekonomické soběstačnosti. Je </a:t>
            </a:r>
            <a:r>
              <a:rPr lang="cs-CZ" alt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hodnotou samo o sobě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lvl="1">
              <a:lnSpc>
                <a:spcPct val="114000"/>
              </a:lnSpc>
              <a:spcBef>
                <a:spcPts val="65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V případě nejvíce 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marginalizovaných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 lidí si vyžádá další integrace do společnosti svůj čas, </a:t>
            </a:r>
            <a:r>
              <a:rPr lang="cs-CZ" alt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realističtějším cílem proto je „relativní integrace“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altLang="cs-CZ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Busch-Geertsema</a:t>
            </a:r>
            <a:r>
              <a:rPr lang="cs-CZ" alt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cs-CZ" altLang="cs-CZ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50"/>
              </a:spcBef>
            </a:pPr>
            <a:r>
              <a:rPr lang="cs-CZ" alt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Housing</a:t>
            </a: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First</a:t>
            </a: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není pro každého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, ale pro ty nejzranitelnější. </a:t>
            </a:r>
            <a:r>
              <a:rPr lang="cs-CZ" sz="2400" dirty="0"/>
              <a:t>→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Ostatní potřebují zejména reálnou nabídku finančně dostupného bydlení (popř. méně intenzivní, časově omezenou podporu = některé tzv.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Housing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Led přístupy).</a:t>
            </a:r>
          </a:p>
          <a:p>
            <a:pPr>
              <a:lnSpc>
                <a:spcPct val="114000"/>
              </a:lnSpc>
              <a:spcBef>
                <a:spcPts val="650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Housing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First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 účinně ukončuje bezdomovectví ne jako izolovaný projekt ale v kombinaci s dalšími prvky tvořícími </a:t>
            </a:r>
            <a:r>
              <a:rPr lang="cs-CZ" alt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integrovaný systém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(prevence, dostupnost bydlení, služby, koordinace, evaluace a učení se z ní). </a:t>
            </a:r>
          </a:p>
          <a:p>
            <a:pPr>
              <a:lnSpc>
                <a:spcPct val="114000"/>
              </a:lnSpc>
              <a:spcBef>
                <a:spcPts val="650"/>
              </a:spcBef>
            </a:pPr>
            <a:endParaRPr lang="cs-CZ" alt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30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Zdroje a doporučené čtení: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25040"/>
            <a:ext cx="10515600" cy="5067836"/>
          </a:xfrm>
        </p:spPr>
        <p:txBody>
          <a:bodyPr>
            <a:noAutofit/>
          </a:bodyPr>
          <a:lstStyle/>
          <a:p>
            <a:r>
              <a:rPr lang="cs-CZ" sz="1750" dirty="0"/>
              <a:t>Tsemberis, S. (2010 [2020]): </a:t>
            </a:r>
            <a:r>
              <a:rPr lang="cs-CZ" sz="1750" i="1" dirty="0"/>
              <a:t>Housing First: Model </a:t>
            </a:r>
            <a:r>
              <a:rPr lang="cs-CZ" sz="1750" i="1" dirty="0" err="1"/>
              <a:t>Pathways</a:t>
            </a:r>
            <a:r>
              <a:rPr lang="cs-CZ" sz="1750" i="1" dirty="0"/>
              <a:t> ukončení bezdomovectví u osob trpících duševními poruchami a poruchami plynoucími z užívání psychoaktivních látek. </a:t>
            </a:r>
            <a:r>
              <a:rPr lang="cs-CZ" sz="1750" dirty="0"/>
              <a:t>Praha: Platforma pro sociální bydlení.</a:t>
            </a:r>
          </a:p>
          <a:p>
            <a:r>
              <a:rPr lang="cs-CZ" sz="1750" dirty="0" err="1"/>
              <a:t>Padgett</a:t>
            </a:r>
            <a:r>
              <a:rPr lang="cs-CZ" sz="1750" dirty="0"/>
              <a:t>, D., B. F. </a:t>
            </a:r>
            <a:r>
              <a:rPr lang="cs-CZ" sz="1750" dirty="0" err="1"/>
              <a:t>Henwood</a:t>
            </a:r>
            <a:r>
              <a:rPr lang="cs-CZ" sz="1750" dirty="0"/>
              <a:t> a S. Tsemberis (2016): </a:t>
            </a:r>
            <a:r>
              <a:rPr lang="cs-CZ" sz="1750" i="1" dirty="0"/>
              <a:t>Housing First: </a:t>
            </a:r>
            <a:r>
              <a:rPr lang="cs-CZ" sz="1750" i="1" dirty="0" err="1"/>
              <a:t>Ending</a:t>
            </a:r>
            <a:r>
              <a:rPr lang="cs-CZ" sz="1750" i="1" dirty="0"/>
              <a:t> </a:t>
            </a:r>
            <a:r>
              <a:rPr lang="cs-CZ" sz="1750" i="1" dirty="0" err="1"/>
              <a:t>homelessness</a:t>
            </a:r>
            <a:r>
              <a:rPr lang="cs-CZ" sz="1750" i="1" dirty="0"/>
              <a:t>, </a:t>
            </a:r>
            <a:r>
              <a:rPr lang="cs-CZ" sz="1750" i="1" dirty="0" err="1"/>
              <a:t>transforming</a:t>
            </a:r>
            <a:r>
              <a:rPr lang="cs-CZ" sz="1750" i="1" dirty="0"/>
              <a:t> </a:t>
            </a:r>
            <a:r>
              <a:rPr lang="cs-CZ" sz="1750" i="1" dirty="0" err="1"/>
              <a:t>systems</a:t>
            </a:r>
            <a:r>
              <a:rPr lang="cs-CZ" sz="1750" i="1" dirty="0"/>
              <a:t> and </a:t>
            </a:r>
            <a:r>
              <a:rPr lang="cs-CZ" sz="1750" i="1" dirty="0" err="1"/>
              <a:t>changing</a:t>
            </a:r>
            <a:r>
              <a:rPr lang="cs-CZ" sz="1750" i="1" dirty="0"/>
              <a:t> </a:t>
            </a:r>
            <a:r>
              <a:rPr lang="cs-CZ" sz="1750" i="1" dirty="0" err="1"/>
              <a:t>lives</a:t>
            </a:r>
            <a:r>
              <a:rPr lang="cs-CZ" sz="1750" i="1" dirty="0"/>
              <a:t>.</a:t>
            </a:r>
            <a:r>
              <a:rPr lang="cs-CZ" sz="1750" dirty="0"/>
              <a:t> New York: Oxford University.</a:t>
            </a:r>
          </a:p>
          <a:p>
            <a:r>
              <a:rPr lang="cs-CZ" sz="1750" dirty="0"/>
              <a:t>Pleace, N. (2017): </a:t>
            </a:r>
            <a:r>
              <a:rPr lang="cs-CZ" sz="1750" i="1" dirty="0"/>
              <a:t>Evropská příručka bydlení především. </a:t>
            </a:r>
            <a:r>
              <a:rPr lang="cs-CZ" sz="1750" dirty="0"/>
              <a:t>Praha: Agentura pro sociální začleňování. Dostupné na adrese:</a:t>
            </a:r>
            <a:r>
              <a:rPr lang="cs-CZ" sz="1750" dirty="0">
                <a:hlinkClick r:id="rId2"/>
              </a:rPr>
              <a:t> </a:t>
            </a:r>
            <a:r>
              <a:rPr lang="cs-CZ" sz="1750" u="sng" dirty="0">
                <a:hlinkClick r:id="rId2"/>
              </a:rPr>
              <a:t>https://www.feantsa.org/download/housing-first-guide-czech7063012559669192368.pdf</a:t>
            </a:r>
            <a:endParaRPr lang="cs-CZ" sz="1750" dirty="0"/>
          </a:p>
          <a:p>
            <a:r>
              <a:rPr lang="cs-CZ" sz="1750" dirty="0" err="1"/>
              <a:t>Polvere</a:t>
            </a:r>
            <a:r>
              <a:rPr lang="cs-CZ" sz="1750" dirty="0"/>
              <a:t>, L. (2014): </a:t>
            </a:r>
            <a:r>
              <a:rPr lang="cs-CZ" sz="1750" i="1" dirty="0" err="1"/>
              <a:t>Canadian</a:t>
            </a:r>
            <a:r>
              <a:rPr lang="cs-CZ" sz="1750" i="1" dirty="0"/>
              <a:t> Housing First </a:t>
            </a:r>
            <a:r>
              <a:rPr lang="cs-CZ" sz="1750" i="1" dirty="0" err="1"/>
              <a:t>toolkit</a:t>
            </a:r>
            <a:r>
              <a:rPr lang="cs-CZ" sz="1750" i="1" dirty="0"/>
              <a:t>: </a:t>
            </a:r>
            <a:r>
              <a:rPr lang="cs-CZ" sz="1750" i="1" dirty="0" err="1"/>
              <a:t>The</a:t>
            </a:r>
            <a:r>
              <a:rPr lang="cs-CZ" sz="1750" i="1" dirty="0"/>
              <a:t> At </a:t>
            </a:r>
            <a:r>
              <a:rPr lang="cs-CZ" sz="1750" i="1" dirty="0" err="1"/>
              <a:t>Home</a:t>
            </a:r>
            <a:r>
              <a:rPr lang="cs-CZ" sz="1750" i="1" dirty="0"/>
              <a:t>/</a:t>
            </a:r>
            <a:r>
              <a:rPr lang="cs-CZ" sz="1750" i="1" dirty="0" err="1"/>
              <a:t>Chez</a:t>
            </a:r>
            <a:r>
              <a:rPr lang="cs-CZ" sz="1750" i="1" dirty="0"/>
              <a:t> </a:t>
            </a:r>
            <a:r>
              <a:rPr lang="cs-CZ" sz="1750" i="1" dirty="0" err="1"/>
              <a:t>Soi</a:t>
            </a:r>
            <a:r>
              <a:rPr lang="cs-CZ" sz="1750" i="1" dirty="0"/>
              <a:t> </a:t>
            </a:r>
            <a:r>
              <a:rPr lang="cs-CZ" sz="1750" i="1" dirty="0" err="1"/>
              <a:t>experience</a:t>
            </a:r>
            <a:r>
              <a:rPr lang="cs-CZ" sz="1750" i="1" dirty="0"/>
              <a:t>. </a:t>
            </a:r>
            <a:r>
              <a:rPr lang="cs-CZ" sz="1750" dirty="0"/>
              <a:t>Calgary and Toronto: </a:t>
            </a:r>
            <a:r>
              <a:rPr lang="cs-CZ" sz="1750" dirty="0" err="1"/>
              <a:t>Mental</a:t>
            </a:r>
            <a:r>
              <a:rPr lang="cs-CZ" sz="1750" dirty="0"/>
              <a:t> </a:t>
            </a:r>
            <a:r>
              <a:rPr lang="cs-CZ" sz="1750" dirty="0" err="1"/>
              <a:t>Health</a:t>
            </a:r>
            <a:r>
              <a:rPr lang="cs-CZ" sz="1750" dirty="0"/>
              <a:t> </a:t>
            </a:r>
            <a:r>
              <a:rPr lang="cs-CZ" sz="1750" dirty="0" err="1"/>
              <a:t>Commission</a:t>
            </a:r>
            <a:r>
              <a:rPr lang="cs-CZ" sz="1750" dirty="0"/>
              <a:t> </a:t>
            </a:r>
            <a:r>
              <a:rPr lang="cs-CZ" sz="1750" dirty="0" err="1"/>
              <a:t>of</a:t>
            </a:r>
            <a:r>
              <a:rPr lang="cs-CZ" sz="1750" dirty="0"/>
              <a:t> </a:t>
            </a:r>
            <a:r>
              <a:rPr lang="cs-CZ" sz="1750" dirty="0" err="1"/>
              <a:t>Canada</a:t>
            </a:r>
            <a:r>
              <a:rPr lang="cs-CZ" sz="1750" dirty="0"/>
              <a:t> and </a:t>
            </a:r>
            <a:r>
              <a:rPr lang="cs-CZ" sz="1750" dirty="0" err="1"/>
              <a:t>the</a:t>
            </a:r>
            <a:r>
              <a:rPr lang="cs-CZ" sz="1750" dirty="0"/>
              <a:t> </a:t>
            </a:r>
            <a:r>
              <a:rPr lang="cs-CZ" sz="1750" dirty="0" err="1"/>
              <a:t>Homeless</a:t>
            </a:r>
            <a:r>
              <a:rPr lang="cs-CZ" sz="1750" dirty="0"/>
              <a:t> Hub. Dostupné na adrese:</a:t>
            </a:r>
            <a:r>
              <a:rPr lang="cs-CZ" sz="1750" dirty="0">
                <a:hlinkClick r:id="rId3"/>
              </a:rPr>
              <a:t> </a:t>
            </a:r>
            <a:r>
              <a:rPr lang="cs-CZ" sz="1750" u="sng" dirty="0">
                <a:hlinkClick r:id="rId3"/>
              </a:rPr>
              <a:t>https://housingfirsttoolkit.ca/wp-content/uploads/CanadianHousingFirstToolkit.pdf</a:t>
            </a:r>
            <a:endParaRPr lang="cs-CZ" sz="1750" u="sng" dirty="0"/>
          </a:p>
          <a:p>
            <a:r>
              <a:rPr lang="cs-CZ" sz="1750" u="sng" dirty="0" err="1"/>
              <a:t>Goering</a:t>
            </a:r>
            <a:r>
              <a:rPr lang="cs-CZ" sz="1750" u="sng" dirty="0"/>
              <a:t>, P. (2014): </a:t>
            </a:r>
            <a:r>
              <a:rPr lang="cs-CZ" sz="1750" i="1" dirty="0" err="1"/>
              <a:t>National</a:t>
            </a:r>
            <a:r>
              <a:rPr lang="cs-CZ" sz="1750" i="1" dirty="0"/>
              <a:t> At </a:t>
            </a:r>
            <a:r>
              <a:rPr lang="cs-CZ" sz="1750" i="1" dirty="0" err="1"/>
              <a:t>Home</a:t>
            </a:r>
            <a:r>
              <a:rPr lang="cs-CZ" sz="1750" i="1" dirty="0"/>
              <a:t>/</a:t>
            </a:r>
            <a:r>
              <a:rPr lang="cs-CZ" sz="1750" i="1" dirty="0" err="1"/>
              <a:t>Chez</a:t>
            </a:r>
            <a:r>
              <a:rPr lang="cs-CZ" sz="1750" i="1" dirty="0"/>
              <a:t> </a:t>
            </a:r>
            <a:r>
              <a:rPr lang="cs-CZ" sz="1750" i="1" dirty="0" err="1"/>
              <a:t>Soi</a:t>
            </a:r>
            <a:r>
              <a:rPr lang="cs-CZ" sz="1750" i="1" dirty="0"/>
              <a:t> </a:t>
            </a:r>
            <a:r>
              <a:rPr lang="cs-CZ" sz="1750" i="1" dirty="0" err="1"/>
              <a:t>Final</a:t>
            </a:r>
            <a:r>
              <a:rPr lang="cs-CZ" sz="1750" i="1" dirty="0"/>
              <a:t> Report. </a:t>
            </a:r>
            <a:r>
              <a:rPr lang="cs-CZ" sz="1750" dirty="0" err="1"/>
              <a:t>Calgery</a:t>
            </a:r>
            <a:r>
              <a:rPr lang="cs-CZ" sz="1750" dirty="0"/>
              <a:t>: </a:t>
            </a:r>
            <a:r>
              <a:rPr lang="cs-CZ" sz="1750" dirty="0" err="1"/>
              <a:t>Mental</a:t>
            </a:r>
            <a:r>
              <a:rPr lang="cs-CZ" sz="1750" dirty="0"/>
              <a:t> </a:t>
            </a:r>
            <a:r>
              <a:rPr lang="cs-CZ" sz="1750" dirty="0" err="1"/>
              <a:t>Health</a:t>
            </a:r>
            <a:r>
              <a:rPr lang="cs-CZ" sz="1750" dirty="0"/>
              <a:t> </a:t>
            </a:r>
            <a:r>
              <a:rPr lang="cs-CZ" sz="1750" dirty="0" err="1"/>
              <a:t>Commission</a:t>
            </a:r>
            <a:r>
              <a:rPr lang="cs-CZ" sz="1750" dirty="0"/>
              <a:t> </a:t>
            </a:r>
            <a:r>
              <a:rPr lang="cs-CZ" sz="1750" dirty="0" err="1"/>
              <a:t>of</a:t>
            </a:r>
            <a:r>
              <a:rPr lang="cs-CZ" sz="1750" dirty="0"/>
              <a:t> </a:t>
            </a:r>
            <a:r>
              <a:rPr lang="cs-CZ" sz="1750" dirty="0" err="1"/>
              <a:t>Canada</a:t>
            </a:r>
            <a:r>
              <a:rPr lang="cs-CZ" sz="1750" dirty="0"/>
              <a:t>. Dostupné na adrese: </a:t>
            </a:r>
            <a:r>
              <a:rPr lang="cs-CZ" sz="1750" dirty="0">
                <a:hlinkClick r:id="rId4"/>
              </a:rPr>
              <a:t>https://homelesshub.ca/sites/default/files/attachments/mhcc_at_home_report_national_cross-site_eng_2.pdf</a:t>
            </a:r>
            <a:r>
              <a:rPr lang="cs-CZ" sz="1750" dirty="0"/>
              <a:t> </a:t>
            </a:r>
            <a:endParaRPr lang="cs-CZ" sz="1750" u="sng" dirty="0"/>
          </a:p>
          <a:p>
            <a:r>
              <a:rPr lang="cs-CZ" sz="1750" dirty="0" err="1"/>
              <a:t>Ripka</a:t>
            </a:r>
            <a:r>
              <a:rPr lang="cs-CZ" sz="1750" dirty="0"/>
              <a:t>, Š. a kol. (2018): </a:t>
            </a:r>
            <a:r>
              <a:rPr lang="cs-CZ" sz="1750" i="1" dirty="0"/>
              <a:t>Závěrečná evaluační zpráva/ Analýza cílového stavu. Dopady zabydlení po 12 měsících od nastěhování. Pilotní testování rychlého zabydlení rodin s dětmi (Rapid Re-</a:t>
            </a:r>
            <a:r>
              <a:rPr lang="cs-CZ" sz="1750" i="1" dirty="0" err="1"/>
              <a:t>Housing</a:t>
            </a:r>
            <a:r>
              <a:rPr lang="cs-CZ" sz="1750" i="1" dirty="0"/>
              <a:t>). </a:t>
            </a:r>
            <a:r>
              <a:rPr lang="cs-CZ" sz="1750" dirty="0"/>
              <a:t>Ostravská univerzita. </a:t>
            </a:r>
            <a:r>
              <a:rPr lang="cs-CZ" sz="1750" dirty="0">
                <a:hlinkClick r:id="rId5"/>
              </a:rPr>
              <a:t>https://dokumenty.osu.cz/fss/publikace/zaverecna-zprava-zabydleni-rodin.pdf</a:t>
            </a:r>
            <a:r>
              <a:rPr lang="cs-CZ" sz="1750" dirty="0"/>
              <a:t> </a:t>
            </a:r>
          </a:p>
          <a:p>
            <a:r>
              <a:rPr lang="cs-CZ" sz="1750" dirty="0" err="1"/>
              <a:t>Siglová</a:t>
            </a:r>
            <a:r>
              <a:rPr lang="cs-CZ" sz="1750" dirty="0"/>
              <a:t>, I. a kol. (2023): </a:t>
            </a:r>
            <a:r>
              <a:rPr lang="cs-CZ" sz="1750" i="1" dirty="0"/>
              <a:t>Dosledování dopadů </a:t>
            </a:r>
            <a:r>
              <a:rPr lang="cs-CZ" sz="1750" i="1" dirty="0" err="1"/>
              <a:t>Housing</a:t>
            </a:r>
            <a:r>
              <a:rPr lang="cs-CZ" sz="1750" i="1" dirty="0"/>
              <a:t> </a:t>
            </a:r>
            <a:r>
              <a:rPr lang="cs-CZ" sz="1750" i="1" dirty="0" err="1"/>
              <a:t>First</a:t>
            </a:r>
            <a:r>
              <a:rPr lang="cs-CZ" sz="1750" i="1" dirty="0"/>
              <a:t> pro rodiny s dětmi v Brně po pěti letech. </a:t>
            </a:r>
            <a:r>
              <a:rPr lang="cs-CZ" sz="1750" dirty="0"/>
              <a:t>Praha: Platforma pro sociální bydlení. Dostupné na adrese: </a:t>
            </a:r>
            <a:r>
              <a:rPr lang="cs-CZ" sz="1750" dirty="0">
                <a:hlinkClick r:id="rId6"/>
              </a:rPr>
              <a:t>https://socialnibydleni.org/wp-content/uploads/2023/11/Dosledovani_dopadu_Housing_First.pdf</a:t>
            </a:r>
            <a:r>
              <a:rPr lang="cs-CZ" sz="17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93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9E18-ABA2-4D69-B42C-AF863CB3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4932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108E5-CACA-41E5-8FD5-C16FE3DD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1825625"/>
            <a:ext cx="100553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>
              <a:latin typeface="Favorit" panose="02010603030201080203" pitchFamily="50" charset="0"/>
            </a:endParaRPr>
          </a:p>
          <a:p>
            <a:pPr marL="0" indent="0">
              <a:buNone/>
            </a:pPr>
            <a:endParaRPr lang="cs-CZ" sz="3200" dirty="0">
              <a:latin typeface="Favorit" panose="02010603030201080203" pitchFamily="50" charset="0"/>
            </a:endParaRPr>
          </a:p>
          <a:p>
            <a:pPr marL="0" indent="0" algn="ctr">
              <a:buNone/>
            </a:pPr>
            <a:endParaRPr lang="cs-CZ" sz="3200" dirty="0">
              <a:latin typeface="Favorit" panose="02010603030201080203" pitchFamily="50" charset="0"/>
            </a:endParaRPr>
          </a:p>
          <a:p>
            <a:pPr marL="0" indent="0" algn="r">
              <a:buNone/>
            </a:pPr>
            <a:r>
              <a:rPr lang="cs-CZ" sz="3200" dirty="0">
                <a:latin typeface="Favorit" panose="02010603030201080203" pitchFamily="50" charset="0"/>
              </a:rPr>
              <a:t>Jan Snopek </a:t>
            </a:r>
          </a:p>
          <a:p>
            <a:pPr marL="0" indent="0" algn="r">
              <a:buNone/>
            </a:pPr>
            <a:r>
              <a:rPr lang="cs-CZ" sz="3200" dirty="0">
                <a:latin typeface="Favorit" panose="02010603030201080203" pitchFamily="50" charset="0"/>
              </a:rPr>
              <a:t>(</a:t>
            </a:r>
            <a:r>
              <a:rPr lang="cs-CZ" sz="3200" dirty="0">
                <a:latin typeface="Favorit" panose="02010603030201080203" pitchFamily="50" charset="0"/>
                <a:hlinkClick r:id="rId2"/>
              </a:rPr>
              <a:t>jan.snopek@mpsv.cz</a:t>
            </a:r>
            <a:r>
              <a:rPr lang="cs-CZ" sz="3200" dirty="0">
                <a:latin typeface="Favorit" panose="02010603030201080203" pitchFamily="50" charset="0"/>
              </a:rPr>
              <a:t>, </a:t>
            </a:r>
            <a:r>
              <a:rPr lang="cs-CZ" sz="3200" dirty="0">
                <a:latin typeface="Favorit" panose="02010603030201080203" pitchFamily="50" charset="0"/>
                <a:hlinkClick r:id="rId3"/>
              </a:rPr>
              <a:t>jan.snopek@socialnibydleni.org</a:t>
            </a:r>
            <a:r>
              <a:rPr lang="cs-CZ" sz="3200" dirty="0">
                <a:latin typeface="Favorit" panose="02010603030201080203" pitchFamily="5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71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95E2-3870-199B-A2D3-3EE136A4E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A2584-2652-D66E-1162-0A1B636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Před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„Bydlení až po přípravě“ jako dominantní praxe (1)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22939EA-F363-26E9-1206-E1ADCFAC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/>
              <a:t>Nejméně do 90. let převládal v USA i jinde ve světě</a:t>
            </a:r>
            <a:r>
              <a:rPr lang="cs-CZ" b="1" dirty="0"/>
              <a:t> vícestupňový model integrace lidí bez domova</a:t>
            </a:r>
            <a:r>
              <a:rPr lang="cs-CZ" dirty="0"/>
              <a:t>, který předpokládal, že:</a:t>
            </a:r>
          </a:p>
          <a:p>
            <a:pPr lvl="1" fontAlgn="base"/>
            <a:r>
              <a:rPr lang="cs-CZ" dirty="0"/>
              <a:t>samostatné </a:t>
            </a:r>
            <a:r>
              <a:rPr lang="cs-CZ" b="1" dirty="0"/>
              <a:t>bydlení </a:t>
            </a:r>
            <a:r>
              <a:rPr lang="cs-CZ" dirty="0"/>
              <a:t>má být až </a:t>
            </a:r>
            <a:r>
              <a:rPr lang="cs-CZ" b="1" dirty="0"/>
              <a:t>završením celého integračního procesu </a:t>
            </a:r>
            <a:r>
              <a:rPr lang="cs-CZ" dirty="0"/>
              <a:t>a</a:t>
            </a:r>
          </a:p>
          <a:p>
            <a:pPr lvl="1" fontAlgn="base"/>
            <a:r>
              <a:rPr lang="cs-CZ" dirty="0"/>
              <a:t>na samostatné bydlení, </a:t>
            </a:r>
            <a:r>
              <a:rPr lang="cs-CZ" b="1" dirty="0"/>
              <a:t>je třeba lidi bez domova připravit </a:t>
            </a:r>
            <a:r>
              <a:rPr lang="cs-CZ" dirty="0"/>
              <a:t>(model zvaný „bydlení až po přípravě“, </a:t>
            </a:r>
            <a:r>
              <a:rPr lang="cs-CZ" i="1" dirty="0" err="1"/>
              <a:t>housing</a:t>
            </a:r>
            <a:r>
              <a:rPr lang="cs-CZ" i="1" dirty="0"/>
              <a:t> ready</a:t>
            </a:r>
            <a:r>
              <a:rPr lang="cs-CZ" dirty="0"/>
              <a:t>, v ČR známý jako „prostupné bydlení“).</a:t>
            </a:r>
          </a:p>
          <a:p>
            <a:pPr fontAlgn="base"/>
            <a:r>
              <a:rPr lang="cs-CZ" dirty="0"/>
              <a:t>Tento </a:t>
            </a:r>
            <a:r>
              <a:rPr lang="cs-CZ" b="1" dirty="0"/>
              <a:t>model selhával při řešení situace lidí s komplexní potřebou podpory </a:t>
            </a:r>
            <a:r>
              <a:rPr lang="cs-CZ" dirty="0"/>
              <a:t>– zejména lidí v dlouhodobém bezdomovectví trpících často tzv. duální diagnózou.</a:t>
            </a:r>
          </a:p>
        </p:txBody>
      </p:sp>
    </p:spTree>
    <p:extLst>
      <p:ext uri="{BB962C8B-B14F-4D97-AF65-F5344CB8AC3E}">
        <p14:creationId xmlns:p14="http://schemas.microsoft.com/office/powerpoint/2010/main" val="35552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Před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„Bydlení až po přípravě“ jako dominantní praxe (2)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90B7C-6BAF-4AD4-B1C1-A940968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64"/>
          </a:xfrm>
        </p:spPr>
        <p:txBody>
          <a:bodyPr>
            <a:normAutofit/>
          </a:bodyPr>
          <a:lstStyle/>
          <a:p>
            <a:pPr fontAlgn="base"/>
            <a:r>
              <a:rPr lang="cs-CZ" b="1" dirty="0"/>
              <a:t>Vícestupňový, hierarchicky uspořádaný model:</a:t>
            </a:r>
          </a:p>
          <a:p>
            <a:pPr lvl="1" fontAlgn="base"/>
            <a:r>
              <a:rPr lang="cs-CZ" b="1" dirty="0"/>
              <a:t> </a:t>
            </a:r>
            <a:r>
              <a:rPr lang="cs-CZ" dirty="0"/>
              <a:t>krizové ubytování → </a:t>
            </a:r>
          </a:p>
          <a:p>
            <a:pPr lvl="1" fontAlgn="base"/>
            <a:r>
              <a:rPr lang="cs-CZ" dirty="0"/>
              <a:t>dočasné, tréninkové bydlení svázané s užíváním sociální služby → </a:t>
            </a:r>
          </a:p>
          <a:p>
            <a:pPr lvl="1" fontAlgn="base"/>
            <a:r>
              <a:rPr lang="cs-CZ" dirty="0"/>
              <a:t>samostatné, trvalé bydlení</a:t>
            </a:r>
          </a:p>
          <a:p>
            <a:pPr fontAlgn="base"/>
            <a:r>
              <a:rPr lang="cs-CZ" dirty="0"/>
              <a:t>Čím je domácnost připravenější, postupuje do vyšších stupňů – </a:t>
            </a:r>
            <a:r>
              <a:rPr lang="cs-CZ" b="1" dirty="0"/>
              <a:t>trvalé samostatné bydlení jako odměna za dodržování stanovených podmínek </a:t>
            </a:r>
            <a:r>
              <a:rPr lang="cs-CZ" dirty="0"/>
              <a:t>(např. splácení dluhů, hledání zaměstnání, abstinence, dodržování individuálních plánů).</a:t>
            </a:r>
          </a:p>
          <a:p>
            <a:pPr fontAlgn="base"/>
            <a:r>
              <a:rPr lang="cs-CZ" dirty="0"/>
              <a:t>Vyšší stupně: </a:t>
            </a:r>
          </a:p>
          <a:p>
            <a:pPr lvl="1" fontAlgn="base"/>
            <a:r>
              <a:rPr lang="cs-CZ" dirty="0"/>
              <a:t>více autonomie, soukromí a normality</a:t>
            </a:r>
          </a:p>
          <a:p>
            <a:pPr lvl="1" fontAlgn="base"/>
            <a:r>
              <a:rPr lang="cs-CZ" dirty="0"/>
              <a:t>méně kontroly, </a:t>
            </a:r>
            <a:r>
              <a:rPr lang="cs-CZ" dirty="0" err="1"/>
              <a:t>disciplinace</a:t>
            </a:r>
            <a:r>
              <a:rPr lang="cs-CZ" dirty="0"/>
              <a:t> a podpory</a:t>
            </a:r>
          </a:p>
        </p:txBody>
      </p:sp>
    </p:spTree>
    <p:extLst>
      <p:ext uri="{BB962C8B-B14F-4D97-AF65-F5344CB8AC3E}">
        <p14:creationId xmlns:p14="http://schemas.microsoft.com/office/powerpoint/2010/main" val="411451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Kritika přístupu „Bydlení až po přípravě“ (1)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90B7C-6BAF-4AD4-B1C1-A940968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64"/>
          </a:xfrm>
        </p:spPr>
        <p:txBody>
          <a:bodyPr>
            <a:normAutofit/>
          </a:bodyPr>
          <a:lstStyle/>
          <a:p>
            <a:pPr fontAlgn="base"/>
            <a:r>
              <a:rPr lang="cs-CZ" b="1" dirty="0"/>
              <a:t>Plavat se člověk naučí nejlépe ve vodě.</a:t>
            </a:r>
          </a:p>
          <a:p>
            <a:pPr marL="0" indent="0" fontAlgn="base">
              <a:buNone/>
            </a:pPr>
            <a:r>
              <a:rPr lang="cs-CZ" b="1" dirty="0"/>
              <a:t>	</a:t>
            </a:r>
            <a:r>
              <a:rPr lang="cs-CZ" dirty="0"/>
              <a:t>→ V azylových domech / ubytovnách lze těžko získat kompetence 	pro udržení samostatného bydlení (dochází k adaptaci na 	instituci).</a:t>
            </a:r>
          </a:p>
          <a:p>
            <a:pPr fontAlgn="base"/>
            <a:r>
              <a:rPr lang="cs-CZ" b="1" dirty="0"/>
              <a:t>Dochází ke kumulaci rolí </a:t>
            </a:r>
            <a:r>
              <a:rPr lang="cs-CZ" dirty="0"/>
              <a:t>(poskytovatel sociálních služeb zároveň poskytovatel bydlení).</a:t>
            </a:r>
          </a:p>
          <a:p>
            <a:pPr lvl="1" fontAlgn="base"/>
            <a:r>
              <a:rPr lang="cs-CZ" dirty="0"/>
              <a:t>Sociální pracovníci časem přejímají perspektivu vlastníků bytů.</a:t>
            </a:r>
          </a:p>
          <a:p>
            <a:pPr lvl="1" fontAlgn="base"/>
            <a:r>
              <a:rPr lang="cs-CZ" dirty="0"/>
              <a:t>Tendence k postupnému zpřísňování kritérií (zvyšování prahu) a „slízávání smetany“.</a:t>
            </a:r>
          </a:p>
        </p:txBody>
      </p:sp>
    </p:spTree>
    <p:extLst>
      <p:ext uri="{BB962C8B-B14F-4D97-AF65-F5344CB8AC3E}">
        <p14:creationId xmlns:p14="http://schemas.microsoft.com/office/powerpoint/2010/main" val="124774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b) Kritika přístupu „bydlení až po přípravě“ (2)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90B7C-6BAF-4AD4-B1C1-A940968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764"/>
          </a:xfrm>
        </p:spPr>
        <p:txBody>
          <a:bodyPr>
            <a:normAutofit/>
          </a:bodyPr>
          <a:lstStyle/>
          <a:p>
            <a:pPr fontAlgn="base"/>
            <a:r>
              <a:rPr lang="cs-CZ" dirty="0"/>
              <a:t>Stále větší podíl klientů vnímají jako neschopné samostatného bydlení. → Sklon k větší kontrole a nebezpečí narušení vztahů mezi sociálním pracovníkem a klientem.</a:t>
            </a:r>
          </a:p>
          <a:p>
            <a:pPr fontAlgn="base"/>
            <a:r>
              <a:rPr lang="cs-CZ" dirty="0"/>
              <a:t>Model funguje, ovšem jen pro menší část lidí bez domova (část z nich ve skutečnosti potřebuje pouze bydlení, nikoli podporu, ale kvůli diskriminaci ho nezískají).</a:t>
            </a:r>
          </a:p>
          <a:p>
            <a:pPr fontAlgn="base"/>
            <a:r>
              <a:rPr lang="cs-CZ" dirty="0"/>
              <a:t>Rozšiřování kapacit nižších stupňů. Kvůli nedostatku bytů ve vyšších stupních – efekt „úzkého hrdla“. → </a:t>
            </a:r>
            <a:r>
              <a:rPr lang="cs-CZ" b="1" dirty="0"/>
              <a:t>Příliš mnoho klientů uvízne (cirkuluje) v nižších stupních a na samostatné bydlení nikdy nedosáhne. </a:t>
            </a:r>
            <a:r>
              <a:rPr lang="cs-CZ" dirty="0"/>
              <a:t>Bezdomovectví se tak může spíše zvýšit.</a:t>
            </a:r>
          </a:p>
          <a:p>
            <a:r>
              <a:rPr lang="cs-CZ" dirty="0"/>
              <a:t>Neúspěšní stigmatizováni. → Ve výsledku </a:t>
            </a:r>
            <a:r>
              <a:rPr lang="cs-CZ" b="1" dirty="0"/>
              <a:t>systémem exkluze.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76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0968D-36DD-458A-922A-3CACB45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c) Co je a co není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first (1)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790B7C-6BAF-4AD4-B1C1-A9409689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462" y="1585690"/>
            <a:ext cx="5222860" cy="503969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dirty="0"/>
              <a:t>90. léta, New York, </a:t>
            </a:r>
            <a:r>
              <a:rPr lang="cs-CZ" b="1" dirty="0"/>
              <a:t>Sam Tsemberis </a:t>
            </a:r>
            <a:r>
              <a:rPr lang="cs-CZ" dirty="0"/>
              <a:t>(organizace </a:t>
            </a:r>
            <a:r>
              <a:rPr lang="cs-CZ" b="1" dirty="0" err="1"/>
              <a:t>Pathways</a:t>
            </a:r>
            <a:r>
              <a:rPr lang="cs-CZ" b="1" dirty="0"/>
              <a:t> to Housing</a:t>
            </a:r>
            <a:r>
              <a:rPr lang="cs-CZ" dirty="0"/>
              <a:t>)</a:t>
            </a:r>
          </a:p>
          <a:p>
            <a:pPr fontAlgn="base"/>
            <a:r>
              <a:rPr lang="cs-CZ" dirty="0"/>
              <a:t>Program zabydlování lidí bez domova s duálními diagnózami (propadajícími standardními službami</a:t>
            </a:r>
          </a:p>
          <a:p>
            <a:pPr fontAlgn="base"/>
            <a:r>
              <a:rPr lang="cs-CZ" b="1" dirty="0"/>
              <a:t>Bydlení jako předpoklad řešení dalších problémů</a:t>
            </a:r>
          </a:p>
          <a:p>
            <a:pPr fontAlgn="base"/>
            <a:r>
              <a:rPr lang="cs-CZ" dirty="0"/>
              <a:t>5 základních prvků:</a:t>
            </a:r>
          </a:p>
          <a:p>
            <a:pPr lvl="1" fontAlgn="base"/>
            <a:r>
              <a:rPr lang="cs-CZ" sz="2600" dirty="0"/>
              <a:t>Bezprostřední přístup k bydlení bez podmiňování připraveností</a:t>
            </a:r>
          </a:p>
          <a:p>
            <a:pPr lvl="1" fontAlgn="base"/>
            <a:r>
              <a:rPr lang="cs-CZ" sz="2600" dirty="0"/>
              <a:t>Důraz na klientovu svobodnou volbu a sebeurčení</a:t>
            </a:r>
          </a:p>
          <a:p>
            <a:pPr lvl="1" fontAlgn="base"/>
            <a:r>
              <a:rPr lang="cs-CZ" sz="2600" dirty="0"/>
              <a:t>Individualizovaná podpora zaměřená na zotavení</a:t>
            </a:r>
          </a:p>
          <a:p>
            <a:pPr lvl="1" fontAlgn="base"/>
            <a:r>
              <a:rPr lang="cs-CZ" sz="2600" dirty="0"/>
              <a:t>Harm reduction</a:t>
            </a:r>
          </a:p>
          <a:p>
            <a:pPr lvl="1" fontAlgn="base"/>
            <a:r>
              <a:rPr lang="cs-CZ" sz="2600" dirty="0"/>
              <a:t>Sociální a komunitní integrace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A69ED4-4AE1-4813-94E5-207CB2059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8" y="1585690"/>
            <a:ext cx="5171463" cy="47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742C4317-2B08-4178-AACF-F1052F91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3" y="1844825"/>
            <a:ext cx="7344815" cy="47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8435" name="Line 2">
            <a:extLst>
              <a:ext uri="{FF2B5EF4-FFF2-40B4-BE49-F238E27FC236}">
                <a16:creationId xmlns:a16="http://schemas.microsoft.com/office/drawing/2014/main" id="{0CE24F50-0F2B-49B4-95AD-F54996897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4950" y="5219700"/>
            <a:ext cx="1289050" cy="1588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9D276CD-F989-4899-89D2-406AB5139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3363" y="4316414"/>
            <a:ext cx="1289050" cy="1587"/>
          </a:xfrm>
          <a:prstGeom prst="line">
            <a:avLst/>
          </a:prstGeom>
          <a:noFill/>
          <a:ln w="6480" cap="rnd">
            <a:solidFill>
              <a:srgbClr val="065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Line 4">
            <a:extLst>
              <a:ext uri="{FF2B5EF4-FFF2-40B4-BE49-F238E27FC236}">
                <a16:creationId xmlns:a16="http://schemas.microsoft.com/office/drawing/2014/main" id="{C4388B01-D275-4859-96DA-C63EEC246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3414714"/>
            <a:ext cx="1287462" cy="1587"/>
          </a:xfrm>
          <a:prstGeom prst="line">
            <a:avLst/>
          </a:prstGeom>
          <a:noFill/>
          <a:ln w="6480" cap="rnd">
            <a:solidFill>
              <a:srgbClr val="065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8" name="Line 5">
            <a:extLst>
              <a:ext uri="{FF2B5EF4-FFF2-40B4-BE49-F238E27FC236}">
                <a16:creationId xmlns:a16="http://schemas.microsoft.com/office/drawing/2014/main" id="{F0A5DF51-867C-487A-A6F4-D4D6C854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2413" y="2513014"/>
            <a:ext cx="1287462" cy="1587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A928C940-675B-4BDD-AD2E-E51DC67A6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26064" y="4308476"/>
            <a:ext cx="1587" cy="9191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0" name="Line 7">
            <a:extLst>
              <a:ext uri="{FF2B5EF4-FFF2-40B4-BE49-F238E27FC236}">
                <a16:creationId xmlns:a16="http://schemas.microsoft.com/office/drawing/2014/main" id="{ED46DC20-5618-42F7-ABEE-CB59DD8F3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6064" y="3416300"/>
            <a:ext cx="1587" cy="9159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E25C3B8A-8331-4DD2-8492-34A31942B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7175" y="2509839"/>
            <a:ext cx="1588" cy="922337"/>
          </a:xfrm>
          <a:prstGeom prst="line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C658FC5E-0810-4DB0-BCF9-E0C8C96F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6" y="6238875"/>
            <a:ext cx="11276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bezdomovectví</a:t>
            </a:r>
          </a:p>
        </p:txBody>
      </p:sp>
      <p:sp>
        <p:nvSpPr>
          <p:cNvPr id="18443" name="Rectangle 10">
            <a:extLst>
              <a:ext uri="{FF2B5EF4-FFF2-40B4-BE49-F238E27FC236}">
                <a16:creationId xmlns:a16="http://schemas.microsoft.com/office/drawing/2014/main" id="{F7A0A499-B513-4B64-AC24-85E7B6405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4440238"/>
            <a:ext cx="13604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1463"/>
              </a:lnSpc>
              <a:buClrTx/>
            </a:pPr>
            <a:r>
              <a:rPr lang="cs-CZ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sdílené bydlení</a:t>
            </a:r>
            <a:r>
              <a:rPr lang="en-US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cs-CZ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tréninkové byty“</a:t>
            </a:r>
            <a:r>
              <a:rPr lang="en-US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atd</a:t>
            </a:r>
            <a:r>
              <a:rPr lang="en-US" altLang="cs-CZ" sz="14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C5E22594-92F9-49A7-95A0-9DCCBC28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75" y="3484563"/>
            <a:ext cx="1430338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1463"/>
              </a:lnSpc>
              <a:buClrTx/>
            </a:pPr>
            <a:r>
              <a:rPr lang="cs-CZ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běžné bydlení s </a:t>
            </a:r>
            <a:r>
              <a:rPr lang="en-US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časově omezenou</a:t>
            </a:r>
            <a:r>
              <a:rPr lang="en-US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smlouvou</a:t>
            </a:r>
            <a:r>
              <a:rPr lang="en-US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založenou na zvláštních podmínkách</a:t>
            </a:r>
          </a:p>
        </p:txBody>
      </p:sp>
      <p:sp>
        <p:nvSpPr>
          <p:cNvPr id="18445" name="Rectangle 12">
            <a:extLst>
              <a:ext uri="{FF2B5EF4-FFF2-40B4-BE49-F238E27FC236}">
                <a16:creationId xmlns:a16="http://schemas.microsoft.com/office/drawing/2014/main" id="{D8F22BB1-4F8B-4AA6-BC5F-7386C47A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9" y="2592388"/>
            <a:ext cx="1235075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</a:rPr>
              <a:t>Standardní samostatné nájemní bydlení</a:t>
            </a:r>
          </a:p>
        </p:txBody>
      </p:sp>
      <p:sp>
        <p:nvSpPr>
          <p:cNvPr id="18446" name="Freeform 13">
            <a:extLst>
              <a:ext uri="{FF2B5EF4-FFF2-40B4-BE49-F238E27FC236}">
                <a16:creationId xmlns:a16="http://schemas.microsoft.com/office/drawing/2014/main" id="{63A6CAE2-90D6-43EE-80EE-120078CC2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306888"/>
            <a:ext cx="495300" cy="900112"/>
          </a:xfrm>
          <a:custGeom>
            <a:avLst/>
            <a:gdLst>
              <a:gd name="T0" fmla="*/ 2147483646 w 265"/>
              <a:gd name="T1" fmla="*/ 2147483646 h 422"/>
              <a:gd name="T2" fmla="*/ 2147483646 w 265"/>
              <a:gd name="T3" fmla="*/ 0 h 422"/>
              <a:gd name="T4" fmla="*/ 0 w 265"/>
              <a:gd name="T5" fmla="*/ 2147483646 h 422"/>
              <a:gd name="T6" fmla="*/ 0 w 265"/>
              <a:gd name="T7" fmla="*/ 2147483646 h 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422">
                <a:moveTo>
                  <a:pt x="265" y="422"/>
                </a:moveTo>
                <a:lnTo>
                  <a:pt x="265" y="0"/>
                </a:lnTo>
                <a:lnTo>
                  <a:pt x="0" y="154"/>
                </a:lnTo>
                <a:lnTo>
                  <a:pt x="0" y="422"/>
                </a:lnTo>
              </a:path>
            </a:pathLst>
          </a:custGeom>
          <a:gradFill rotWithShape="0">
            <a:gsLst>
              <a:gs pos="0">
                <a:srgbClr val="00B8FF"/>
              </a:gs>
              <a:gs pos="100000">
                <a:srgbClr val="006A96"/>
              </a:gs>
            </a:gsLst>
            <a:lin ang="8100000" scaled="1"/>
          </a:gradFill>
          <a:ln w="6480" cap="rnd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Freeform 14">
            <a:extLst>
              <a:ext uri="{FF2B5EF4-FFF2-40B4-BE49-F238E27FC236}">
                <a16:creationId xmlns:a16="http://schemas.microsoft.com/office/drawing/2014/main" id="{6AC91BE7-EA68-4788-89F2-B263A43BA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3403601"/>
            <a:ext cx="493712" cy="900113"/>
          </a:xfrm>
          <a:custGeom>
            <a:avLst/>
            <a:gdLst>
              <a:gd name="T0" fmla="*/ 2147483646 w 264"/>
              <a:gd name="T1" fmla="*/ 2147483646 h 422"/>
              <a:gd name="T2" fmla="*/ 2147483646 w 264"/>
              <a:gd name="T3" fmla="*/ 0 h 422"/>
              <a:gd name="T4" fmla="*/ 0 w 264"/>
              <a:gd name="T5" fmla="*/ 2147483646 h 422"/>
              <a:gd name="T6" fmla="*/ 0 w 264"/>
              <a:gd name="T7" fmla="*/ 2147483646 h 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4" h="422">
                <a:moveTo>
                  <a:pt x="264" y="422"/>
                </a:moveTo>
                <a:lnTo>
                  <a:pt x="264" y="0"/>
                </a:lnTo>
                <a:lnTo>
                  <a:pt x="0" y="155"/>
                </a:lnTo>
                <a:lnTo>
                  <a:pt x="0" y="422"/>
                </a:lnTo>
              </a:path>
            </a:pathLst>
          </a:custGeom>
          <a:gradFill rotWithShape="0">
            <a:gsLst>
              <a:gs pos="0">
                <a:srgbClr val="00B8FF"/>
              </a:gs>
              <a:gs pos="100000">
                <a:srgbClr val="006A96"/>
              </a:gs>
            </a:gsLst>
            <a:lin ang="10800000" scaled="1"/>
          </a:gradFill>
          <a:ln w="6480" cap="rnd">
            <a:solidFill>
              <a:srgbClr val="065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8" name="Freeform 53">
            <a:extLst>
              <a:ext uri="{FF2B5EF4-FFF2-40B4-BE49-F238E27FC236}">
                <a16:creationId xmlns:a16="http://schemas.microsoft.com/office/drawing/2014/main" id="{48833088-B78F-49C1-AE0C-0FDFA6DAD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762501"/>
            <a:ext cx="1636712" cy="130175"/>
          </a:xfrm>
          <a:custGeom>
            <a:avLst/>
            <a:gdLst>
              <a:gd name="T0" fmla="*/ 0 w 875"/>
              <a:gd name="T1" fmla="*/ 2147483646 h 61"/>
              <a:gd name="T2" fmla="*/ 2147483646 w 875"/>
              <a:gd name="T3" fmla="*/ 2147483646 h 61"/>
              <a:gd name="T4" fmla="*/ 2147483646 w 875"/>
              <a:gd name="T5" fmla="*/ 2147483646 h 61"/>
              <a:gd name="T6" fmla="*/ 0 w 875"/>
              <a:gd name="T7" fmla="*/ 2147483646 h 61"/>
              <a:gd name="T8" fmla="*/ 0 w 875"/>
              <a:gd name="T9" fmla="*/ 2147483646 h 61"/>
              <a:gd name="T10" fmla="*/ 2147483646 w 875"/>
              <a:gd name="T11" fmla="*/ 0 h 61"/>
              <a:gd name="T12" fmla="*/ 2147483646 w 875"/>
              <a:gd name="T13" fmla="*/ 2147483646 h 61"/>
              <a:gd name="T14" fmla="*/ 2147483646 w 875"/>
              <a:gd name="T15" fmla="*/ 2147483646 h 61"/>
              <a:gd name="T16" fmla="*/ 2147483646 w 875"/>
              <a:gd name="T17" fmla="*/ 0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5" h="61">
                <a:moveTo>
                  <a:pt x="0" y="25"/>
                </a:moveTo>
                <a:lnTo>
                  <a:pt x="824" y="25"/>
                </a:lnTo>
                <a:lnTo>
                  <a:pt x="824" y="37"/>
                </a:lnTo>
                <a:lnTo>
                  <a:pt x="0" y="37"/>
                </a:lnTo>
                <a:lnTo>
                  <a:pt x="0" y="25"/>
                </a:lnTo>
                <a:close/>
                <a:moveTo>
                  <a:pt x="819" y="0"/>
                </a:moveTo>
                <a:lnTo>
                  <a:pt x="875" y="31"/>
                </a:lnTo>
                <a:lnTo>
                  <a:pt x="819" y="61"/>
                </a:lnTo>
                <a:lnTo>
                  <a:pt x="819" y="0"/>
                </a:lnTo>
                <a:close/>
              </a:path>
            </a:pathLst>
          </a:custGeom>
          <a:solidFill>
            <a:srgbClr val="000000"/>
          </a:solidFill>
          <a:ln w="9360" cap="sq">
            <a:solidFill>
              <a:srgbClr val="000000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49" name="Rectangle 54">
            <a:extLst>
              <a:ext uri="{FF2B5EF4-FFF2-40B4-BE49-F238E27FC236}">
                <a16:creationId xmlns:a16="http://schemas.microsoft.com/office/drawing/2014/main" id="{BC02B9CE-5BC3-4DF2-ADE2-8C187A48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9" y="4894264"/>
            <a:ext cx="1665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cs-CZ" altLang="cs-CZ" sz="14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Flexibilní individuální podpora v bydlení</a:t>
            </a:r>
          </a:p>
        </p:txBody>
      </p:sp>
      <p:grpSp>
        <p:nvGrpSpPr>
          <p:cNvPr id="18450" name="Group 55">
            <a:extLst>
              <a:ext uri="{FF2B5EF4-FFF2-40B4-BE49-F238E27FC236}">
                <a16:creationId xmlns:a16="http://schemas.microsoft.com/office/drawing/2014/main" id="{9D9604BD-55F0-4816-A24F-964CAA13AD86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2109789"/>
            <a:ext cx="5495925" cy="3825875"/>
            <a:chOff x="748" y="1329"/>
            <a:chExt cx="3462" cy="2410"/>
          </a:xfrm>
        </p:grpSpPr>
        <p:sp>
          <p:nvSpPr>
            <p:cNvPr id="18483" name="Freeform 56">
              <a:extLst>
                <a:ext uri="{FF2B5EF4-FFF2-40B4-BE49-F238E27FC236}">
                  <a16:creationId xmlns:a16="http://schemas.microsoft.com/office/drawing/2014/main" id="{A6DFFE0F-E171-4D11-A0D1-73658B33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29"/>
              <a:ext cx="3462" cy="2410"/>
            </a:xfrm>
            <a:custGeom>
              <a:avLst/>
              <a:gdLst>
                <a:gd name="T0" fmla="*/ 0 w 13486"/>
                <a:gd name="T1" fmla="*/ 0 h 8345"/>
                <a:gd name="T2" fmla="*/ 0 w 13486"/>
                <a:gd name="T3" fmla="*/ 0 h 8345"/>
                <a:gd name="T4" fmla="*/ 0 w 13486"/>
                <a:gd name="T5" fmla="*/ 0 h 8345"/>
                <a:gd name="T6" fmla="*/ 0 w 13486"/>
                <a:gd name="T7" fmla="*/ 0 h 8345"/>
                <a:gd name="T8" fmla="*/ 0 w 13486"/>
                <a:gd name="T9" fmla="*/ 0 h 8345"/>
                <a:gd name="T10" fmla="*/ 0 w 13486"/>
                <a:gd name="T11" fmla="*/ 0 h 8345"/>
                <a:gd name="T12" fmla="*/ 0 w 13486"/>
                <a:gd name="T13" fmla="*/ 0 h 8345"/>
                <a:gd name="T14" fmla="*/ 0 w 13486"/>
                <a:gd name="T15" fmla="*/ 0 h 8345"/>
                <a:gd name="T16" fmla="*/ 0 w 13486"/>
                <a:gd name="T17" fmla="*/ 0 h 8345"/>
                <a:gd name="T18" fmla="*/ 0 w 13486"/>
                <a:gd name="T19" fmla="*/ 0 h 8345"/>
                <a:gd name="T20" fmla="*/ 0 w 13486"/>
                <a:gd name="T21" fmla="*/ 0 h 8345"/>
                <a:gd name="T22" fmla="*/ 0 w 13486"/>
                <a:gd name="T23" fmla="*/ 0 h 8345"/>
                <a:gd name="T24" fmla="*/ 0 w 13486"/>
                <a:gd name="T25" fmla="*/ 0 h 83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86" h="8345">
                  <a:moveTo>
                    <a:pt x="538" y="8345"/>
                  </a:moveTo>
                  <a:cubicBezTo>
                    <a:pt x="0" y="7433"/>
                    <a:pt x="2417" y="5013"/>
                    <a:pt x="5935" y="2940"/>
                  </a:cubicBezTo>
                  <a:cubicBezTo>
                    <a:pt x="5935" y="2940"/>
                    <a:pt x="5935" y="2940"/>
                    <a:pt x="5935" y="2940"/>
                  </a:cubicBezTo>
                  <a:lnTo>
                    <a:pt x="6348" y="2697"/>
                  </a:lnTo>
                  <a:cubicBezTo>
                    <a:pt x="9253" y="985"/>
                    <a:pt x="12090" y="0"/>
                    <a:pt x="13246" y="301"/>
                  </a:cubicBezTo>
                  <a:lnTo>
                    <a:pt x="13453" y="179"/>
                  </a:lnTo>
                  <a:lnTo>
                    <a:pt x="13486" y="716"/>
                  </a:lnTo>
                  <a:lnTo>
                    <a:pt x="12628" y="666"/>
                  </a:lnTo>
                  <a:lnTo>
                    <a:pt x="12834" y="544"/>
                  </a:lnTo>
                  <a:cubicBezTo>
                    <a:pt x="11708" y="251"/>
                    <a:pt x="8983" y="1177"/>
                    <a:pt x="6142" y="2819"/>
                  </a:cubicBezTo>
                  <a:lnTo>
                    <a:pt x="6142" y="2820"/>
                  </a:lnTo>
                  <a:cubicBezTo>
                    <a:pt x="2723" y="4873"/>
                    <a:pt x="425" y="7211"/>
                    <a:pt x="950" y="8102"/>
                  </a:cubicBezTo>
                  <a:lnTo>
                    <a:pt x="538" y="8345"/>
                  </a:lnTo>
                  <a:close/>
                </a:path>
              </a:pathLst>
            </a:custGeom>
            <a:solidFill>
              <a:srgbClr val="0F6FC6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84" name="Freeform 57">
              <a:extLst>
                <a:ext uri="{FF2B5EF4-FFF2-40B4-BE49-F238E27FC236}">
                  <a16:creationId xmlns:a16="http://schemas.microsoft.com/office/drawing/2014/main" id="{E9D187FD-181F-45AF-9BF5-B58D9FBA5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45"/>
              <a:ext cx="1574" cy="1594"/>
            </a:xfrm>
            <a:custGeom>
              <a:avLst/>
              <a:gdLst>
                <a:gd name="T0" fmla="*/ 0 w 12285"/>
                <a:gd name="T1" fmla="*/ 0 h 11052"/>
                <a:gd name="T2" fmla="*/ 0 w 12285"/>
                <a:gd name="T3" fmla="*/ 0 h 11052"/>
                <a:gd name="T4" fmla="*/ 0 w 12285"/>
                <a:gd name="T5" fmla="*/ 0 h 11052"/>
                <a:gd name="T6" fmla="*/ 0 w 12285"/>
                <a:gd name="T7" fmla="*/ 0 h 11052"/>
                <a:gd name="T8" fmla="*/ 0 w 12285"/>
                <a:gd name="T9" fmla="*/ 0 h 11052"/>
                <a:gd name="T10" fmla="*/ 0 w 12285"/>
                <a:gd name="T11" fmla="*/ 0 h 11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85" h="11052">
                  <a:moveTo>
                    <a:pt x="1075" y="11052"/>
                  </a:moveTo>
                  <a:cubicBezTo>
                    <a:pt x="0" y="9228"/>
                    <a:pt x="4833" y="4388"/>
                    <a:pt x="11870" y="242"/>
                  </a:cubicBezTo>
                  <a:cubicBezTo>
                    <a:pt x="12008" y="161"/>
                    <a:pt x="12145" y="81"/>
                    <a:pt x="12285" y="0"/>
                  </a:cubicBezTo>
                  <a:lnTo>
                    <a:pt x="12283" y="1"/>
                  </a:lnTo>
                  <a:cubicBezTo>
                    <a:pt x="5445" y="4108"/>
                    <a:pt x="850" y="8783"/>
                    <a:pt x="1900" y="10566"/>
                  </a:cubicBezTo>
                  <a:lnTo>
                    <a:pt x="1075" y="11052"/>
                  </a:lnTo>
                  <a:close/>
                </a:path>
              </a:pathLst>
            </a:custGeom>
            <a:solidFill>
              <a:srgbClr val="0C599F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85" name="Freeform 58">
              <a:extLst>
                <a:ext uri="{FF2B5EF4-FFF2-40B4-BE49-F238E27FC236}">
                  <a16:creationId xmlns:a16="http://schemas.microsoft.com/office/drawing/2014/main" id="{8EF8E5E8-E25C-46D6-94E0-BF3CE799D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329"/>
              <a:ext cx="3462" cy="2410"/>
            </a:xfrm>
            <a:custGeom>
              <a:avLst/>
              <a:gdLst>
                <a:gd name="T0" fmla="*/ 0 w 13486"/>
                <a:gd name="T1" fmla="*/ 0 h 8345"/>
                <a:gd name="T2" fmla="*/ 0 w 13486"/>
                <a:gd name="T3" fmla="*/ 0 h 8345"/>
                <a:gd name="T4" fmla="*/ 0 w 13486"/>
                <a:gd name="T5" fmla="*/ 0 h 8345"/>
                <a:gd name="T6" fmla="*/ 0 w 13486"/>
                <a:gd name="T7" fmla="*/ 0 h 8345"/>
                <a:gd name="T8" fmla="*/ 0 w 13486"/>
                <a:gd name="T9" fmla="*/ 0 h 8345"/>
                <a:gd name="T10" fmla="*/ 0 w 13486"/>
                <a:gd name="T11" fmla="*/ 0 h 8345"/>
                <a:gd name="T12" fmla="*/ 0 w 13486"/>
                <a:gd name="T13" fmla="*/ 0 h 8345"/>
                <a:gd name="T14" fmla="*/ 0 w 13486"/>
                <a:gd name="T15" fmla="*/ 0 h 8345"/>
                <a:gd name="T16" fmla="*/ 0 w 13486"/>
                <a:gd name="T17" fmla="*/ 0 h 8345"/>
                <a:gd name="T18" fmla="*/ 0 w 13486"/>
                <a:gd name="T19" fmla="*/ 0 h 8345"/>
                <a:gd name="T20" fmla="*/ 0 w 13486"/>
                <a:gd name="T21" fmla="*/ 0 h 8345"/>
                <a:gd name="T22" fmla="*/ 0 w 13486"/>
                <a:gd name="T23" fmla="*/ 0 h 8345"/>
                <a:gd name="T24" fmla="*/ 0 w 13486"/>
                <a:gd name="T25" fmla="*/ 0 h 83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86" h="8345">
                  <a:moveTo>
                    <a:pt x="538" y="8345"/>
                  </a:moveTo>
                  <a:cubicBezTo>
                    <a:pt x="0" y="7433"/>
                    <a:pt x="2417" y="5013"/>
                    <a:pt x="5935" y="2940"/>
                  </a:cubicBezTo>
                  <a:cubicBezTo>
                    <a:pt x="5935" y="2940"/>
                    <a:pt x="5935" y="2940"/>
                    <a:pt x="5935" y="2940"/>
                  </a:cubicBezTo>
                  <a:lnTo>
                    <a:pt x="6348" y="2697"/>
                  </a:lnTo>
                  <a:cubicBezTo>
                    <a:pt x="9253" y="985"/>
                    <a:pt x="12090" y="0"/>
                    <a:pt x="13246" y="301"/>
                  </a:cubicBezTo>
                  <a:lnTo>
                    <a:pt x="13453" y="179"/>
                  </a:lnTo>
                  <a:lnTo>
                    <a:pt x="13486" y="716"/>
                  </a:lnTo>
                  <a:lnTo>
                    <a:pt x="12628" y="666"/>
                  </a:lnTo>
                  <a:lnTo>
                    <a:pt x="12834" y="544"/>
                  </a:lnTo>
                  <a:cubicBezTo>
                    <a:pt x="11708" y="251"/>
                    <a:pt x="8983" y="1177"/>
                    <a:pt x="6142" y="2819"/>
                  </a:cubicBezTo>
                  <a:lnTo>
                    <a:pt x="6142" y="2820"/>
                  </a:lnTo>
                  <a:cubicBezTo>
                    <a:pt x="2723" y="4873"/>
                    <a:pt x="425" y="7211"/>
                    <a:pt x="950" y="8102"/>
                  </a:cubicBezTo>
                  <a:lnTo>
                    <a:pt x="538" y="8345"/>
                  </a:lnTo>
                  <a:close/>
                </a:path>
              </a:pathLst>
            </a:custGeom>
            <a:noFill/>
            <a:ln w="9360" cap="sq">
              <a:solidFill>
                <a:srgbClr val="08509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dirty="0"/>
            </a:p>
          </p:txBody>
        </p:sp>
        <p:sp>
          <p:nvSpPr>
            <p:cNvPr id="18486" name="Freeform 59">
              <a:extLst>
                <a:ext uri="{FF2B5EF4-FFF2-40B4-BE49-F238E27FC236}">
                  <a16:creationId xmlns:a16="http://schemas.microsoft.com/office/drawing/2014/main" id="{C0BAFF38-6DA2-40F3-8368-ED92BA20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2145"/>
              <a:ext cx="48" cy="30"/>
            </a:xfrm>
            <a:custGeom>
              <a:avLst/>
              <a:gdLst>
                <a:gd name="T0" fmla="*/ 0 w 31"/>
                <a:gd name="T1" fmla="*/ 30 h 20"/>
                <a:gd name="T2" fmla="*/ 48 w 31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0">
                  <a:moveTo>
                    <a:pt x="0" y="20"/>
                  </a:moveTo>
                  <a:cubicBezTo>
                    <a:pt x="10" y="13"/>
                    <a:pt x="20" y="6"/>
                    <a:pt x="31" y="0"/>
                  </a:cubicBezTo>
                </a:path>
              </a:pathLst>
            </a:custGeom>
            <a:noFill/>
            <a:ln w="9360" cap="sq">
              <a:solidFill>
                <a:srgbClr val="08509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451" name="Group 60">
            <a:extLst>
              <a:ext uri="{FF2B5EF4-FFF2-40B4-BE49-F238E27FC236}">
                <a16:creationId xmlns:a16="http://schemas.microsoft.com/office/drawing/2014/main" id="{13224B4F-D91A-4C91-A719-F42CC547B8D4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703514"/>
            <a:ext cx="1528762" cy="1176337"/>
            <a:chOff x="1655" y="1703"/>
            <a:chExt cx="963" cy="741"/>
          </a:xfrm>
        </p:grpSpPr>
        <p:sp>
          <p:nvSpPr>
            <p:cNvPr id="18459" name="Freeform 61">
              <a:extLst>
                <a:ext uri="{FF2B5EF4-FFF2-40B4-BE49-F238E27FC236}">
                  <a16:creationId xmlns:a16="http://schemas.microsoft.com/office/drawing/2014/main" id="{3C0FD251-5C13-4C73-AF5F-2AEB9A4C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279"/>
              <a:ext cx="147" cy="165"/>
            </a:xfrm>
            <a:custGeom>
              <a:avLst/>
              <a:gdLst>
                <a:gd name="T0" fmla="*/ 2147483646 w 129"/>
                <a:gd name="T1" fmla="*/ 2147483646 h 141"/>
                <a:gd name="T2" fmla="*/ 0 w 129"/>
                <a:gd name="T3" fmla="*/ 2147483646 h 141"/>
                <a:gd name="T4" fmla="*/ 2147483646 w 129"/>
                <a:gd name="T5" fmla="*/ 2147483646 h 141"/>
                <a:gd name="T6" fmla="*/ 2147483646 w 129"/>
                <a:gd name="T7" fmla="*/ 2147483646 h 141"/>
                <a:gd name="T8" fmla="*/ 2147483646 w 129"/>
                <a:gd name="T9" fmla="*/ 2147483646 h 141"/>
                <a:gd name="T10" fmla="*/ 2147483646 w 129"/>
                <a:gd name="T11" fmla="*/ 2147483646 h 141"/>
                <a:gd name="T12" fmla="*/ 2147483646 w 129"/>
                <a:gd name="T13" fmla="*/ 0 h 141"/>
                <a:gd name="T14" fmla="*/ 2147483646 w 129"/>
                <a:gd name="T15" fmla="*/ 2147483646 h 141"/>
                <a:gd name="T16" fmla="*/ 2147483646 w 129"/>
                <a:gd name="T17" fmla="*/ 2147483646 h 141"/>
                <a:gd name="T18" fmla="*/ 2147483646 w 129"/>
                <a:gd name="T19" fmla="*/ 2147483646 h 141"/>
                <a:gd name="T20" fmla="*/ 2147483646 w 129"/>
                <a:gd name="T21" fmla="*/ 2147483646 h 141"/>
                <a:gd name="T22" fmla="*/ 2147483646 w 129"/>
                <a:gd name="T23" fmla="*/ 2147483646 h 141"/>
                <a:gd name="T24" fmla="*/ 2147483646 w 129"/>
                <a:gd name="T25" fmla="*/ 2147483646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141">
                  <a:moveTo>
                    <a:pt x="69" y="141"/>
                  </a:moveTo>
                  <a:lnTo>
                    <a:pt x="0" y="60"/>
                  </a:lnTo>
                  <a:lnTo>
                    <a:pt x="15" y="45"/>
                  </a:lnTo>
                  <a:lnTo>
                    <a:pt x="42" y="77"/>
                  </a:lnTo>
                  <a:lnTo>
                    <a:pt x="72" y="47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129" y="81"/>
                  </a:lnTo>
                  <a:lnTo>
                    <a:pt x="114" y="96"/>
                  </a:lnTo>
                  <a:lnTo>
                    <a:pt x="84" y="61"/>
                  </a:lnTo>
                  <a:lnTo>
                    <a:pt x="54" y="91"/>
                  </a:lnTo>
                  <a:lnTo>
                    <a:pt x="84" y="126"/>
                  </a:lnTo>
                  <a:lnTo>
                    <a:pt x="69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0" name="Freeform 62">
              <a:extLst>
                <a:ext uri="{FF2B5EF4-FFF2-40B4-BE49-F238E27FC236}">
                  <a16:creationId xmlns:a16="http://schemas.microsoft.com/office/drawing/2014/main" id="{DB9B50A0-B3E3-4000-8CAE-C41D323A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246"/>
              <a:ext cx="88" cy="99"/>
            </a:xfrm>
            <a:custGeom>
              <a:avLst/>
              <a:gdLst>
                <a:gd name="T0" fmla="*/ 89520872 w 2111"/>
                <a:gd name="T1" fmla="*/ 99765782 h 2131"/>
                <a:gd name="T2" fmla="*/ 15116787 w 2111"/>
                <a:gd name="T3" fmla="*/ 99765782 h 2131"/>
                <a:gd name="T4" fmla="*/ 52346909 w 2111"/>
                <a:gd name="T5" fmla="*/ 99765782 h 2131"/>
                <a:gd name="T6" fmla="*/ 89520872 w 2111"/>
                <a:gd name="T7" fmla="*/ 99765782 h 2131"/>
                <a:gd name="T8" fmla="*/ 89520872 w 2111"/>
                <a:gd name="T9" fmla="*/ 20511174 h 2131"/>
                <a:gd name="T10" fmla="*/ 89520872 w 2111"/>
                <a:gd name="T11" fmla="*/ 99765782 h 2131"/>
                <a:gd name="T12" fmla="*/ 89520872 w 2111"/>
                <a:gd name="T13" fmla="*/ 99765782 h 2131"/>
                <a:gd name="T14" fmla="*/ 89520872 w 2111"/>
                <a:gd name="T15" fmla="*/ 99765782 h 2131"/>
                <a:gd name="T16" fmla="*/ 89520872 w 2111"/>
                <a:gd name="T17" fmla="*/ 99765782 h 2131"/>
                <a:gd name="T18" fmla="*/ 89520872 w 2111"/>
                <a:gd name="T19" fmla="*/ 99765782 h 2131"/>
                <a:gd name="T20" fmla="*/ 89520872 w 2111"/>
                <a:gd name="T21" fmla="*/ 99765782 h 2131"/>
                <a:gd name="T22" fmla="*/ 89520872 w 2111"/>
                <a:gd name="T23" fmla="*/ 99765782 h 2131"/>
                <a:gd name="T24" fmla="*/ 89520872 w 2111"/>
                <a:gd name="T25" fmla="*/ 99765782 h 2131"/>
                <a:gd name="T26" fmla="*/ 89520872 w 2111"/>
                <a:gd name="T27" fmla="*/ 99765782 h 2131"/>
                <a:gd name="T28" fmla="*/ 89520872 w 2111"/>
                <a:gd name="T29" fmla="*/ 99765782 h 2131"/>
                <a:gd name="T30" fmla="*/ 89520872 w 2111"/>
                <a:gd name="T31" fmla="*/ 99765782 h 2131"/>
                <a:gd name="T32" fmla="*/ 89520872 w 2111"/>
                <a:gd name="T33" fmla="*/ 99765782 h 2131"/>
                <a:gd name="T34" fmla="*/ 89520872 w 2111"/>
                <a:gd name="T35" fmla="*/ 99765782 h 2131"/>
                <a:gd name="T36" fmla="*/ 89520872 w 2111"/>
                <a:gd name="T37" fmla="*/ 99765782 h 2131"/>
                <a:gd name="T38" fmla="*/ 89520872 w 2111"/>
                <a:gd name="T39" fmla="*/ 99765782 h 2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11" h="2131">
                  <a:moveTo>
                    <a:pt x="225" y="1651"/>
                  </a:moveTo>
                  <a:cubicBezTo>
                    <a:pt x="123" y="1513"/>
                    <a:pt x="56" y="1353"/>
                    <a:pt x="28" y="1173"/>
                  </a:cubicBezTo>
                  <a:cubicBezTo>
                    <a:pt x="0" y="993"/>
                    <a:pt x="22" y="822"/>
                    <a:pt x="97" y="660"/>
                  </a:cubicBezTo>
                  <a:cubicBezTo>
                    <a:pt x="171" y="499"/>
                    <a:pt x="285" y="361"/>
                    <a:pt x="439" y="246"/>
                  </a:cubicBezTo>
                  <a:cubicBezTo>
                    <a:pt x="678" y="68"/>
                    <a:pt x="929" y="0"/>
                    <a:pt x="1197" y="40"/>
                  </a:cubicBezTo>
                  <a:cubicBezTo>
                    <a:pt x="1466" y="82"/>
                    <a:pt x="1688" y="221"/>
                    <a:pt x="1863" y="457"/>
                  </a:cubicBezTo>
                  <a:cubicBezTo>
                    <a:pt x="2041" y="696"/>
                    <a:pt x="2111" y="951"/>
                    <a:pt x="2075" y="1220"/>
                  </a:cubicBezTo>
                  <a:cubicBezTo>
                    <a:pt x="2037" y="1492"/>
                    <a:pt x="1902" y="1716"/>
                    <a:pt x="1670" y="1889"/>
                  </a:cubicBezTo>
                  <a:cubicBezTo>
                    <a:pt x="1526" y="1996"/>
                    <a:pt x="1363" y="2067"/>
                    <a:pt x="1184" y="2099"/>
                  </a:cubicBezTo>
                  <a:cubicBezTo>
                    <a:pt x="1004" y="2131"/>
                    <a:pt x="832" y="2110"/>
                    <a:pt x="670" y="2034"/>
                  </a:cubicBezTo>
                  <a:cubicBezTo>
                    <a:pt x="508" y="1959"/>
                    <a:pt x="360" y="1832"/>
                    <a:pt x="225" y="1651"/>
                  </a:cubicBezTo>
                  <a:close/>
                  <a:moveTo>
                    <a:pt x="669" y="1355"/>
                  </a:moveTo>
                  <a:cubicBezTo>
                    <a:pt x="785" y="1510"/>
                    <a:pt x="912" y="1603"/>
                    <a:pt x="1048" y="1631"/>
                  </a:cubicBezTo>
                  <a:cubicBezTo>
                    <a:pt x="1184" y="1658"/>
                    <a:pt x="1307" y="1631"/>
                    <a:pt x="1415" y="1551"/>
                  </a:cubicBezTo>
                  <a:cubicBezTo>
                    <a:pt x="1523" y="1470"/>
                    <a:pt x="1584" y="1360"/>
                    <a:pt x="1596" y="1221"/>
                  </a:cubicBezTo>
                  <a:cubicBezTo>
                    <a:pt x="1606" y="1084"/>
                    <a:pt x="1554" y="936"/>
                    <a:pt x="1436" y="778"/>
                  </a:cubicBezTo>
                  <a:cubicBezTo>
                    <a:pt x="1321" y="624"/>
                    <a:pt x="1195" y="533"/>
                    <a:pt x="1061" y="504"/>
                  </a:cubicBezTo>
                  <a:cubicBezTo>
                    <a:pt x="925" y="476"/>
                    <a:pt x="802" y="504"/>
                    <a:pt x="694" y="584"/>
                  </a:cubicBezTo>
                  <a:cubicBezTo>
                    <a:pt x="586" y="665"/>
                    <a:pt x="524" y="775"/>
                    <a:pt x="512" y="913"/>
                  </a:cubicBezTo>
                  <a:cubicBezTo>
                    <a:pt x="500" y="1052"/>
                    <a:pt x="553" y="1199"/>
                    <a:pt x="669" y="1355"/>
                  </a:cubicBez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1" name="Freeform 63">
              <a:extLst>
                <a:ext uri="{FF2B5EF4-FFF2-40B4-BE49-F238E27FC236}">
                  <a16:creationId xmlns:a16="http://schemas.microsoft.com/office/drawing/2014/main" id="{A6AB145B-7FA7-4355-B092-16749B101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2168"/>
              <a:ext cx="111" cy="115"/>
            </a:xfrm>
            <a:custGeom>
              <a:avLst/>
              <a:gdLst>
                <a:gd name="T0" fmla="*/ 92106138 w 2588"/>
                <a:gd name="T1" fmla="*/ 101171905 h 2441"/>
                <a:gd name="T2" fmla="*/ 92106138 w 2588"/>
                <a:gd name="T3" fmla="*/ 101171905 h 2441"/>
                <a:gd name="T4" fmla="*/ 92106138 w 2588"/>
                <a:gd name="T5" fmla="*/ 101171905 h 2441"/>
                <a:gd name="T6" fmla="*/ 92106138 w 2588"/>
                <a:gd name="T7" fmla="*/ 101171905 h 2441"/>
                <a:gd name="T8" fmla="*/ 92106138 w 2588"/>
                <a:gd name="T9" fmla="*/ 101171905 h 2441"/>
                <a:gd name="T10" fmla="*/ 92106138 w 2588"/>
                <a:gd name="T11" fmla="*/ 101171905 h 2441"/>
                <a:gd name="T12" fmla="*/ 92106138 w 2588"/>
                <a:gd name="T13" fmla="*/ 101171905 h 2441"/>
                <a:gd name="T14" fmla="*/ 0 w 2588"/>
                <a:gd name="T15" fmla="*/ 101171905 h 2441"/>
                <a:gd name="T16" fmla="*/ 92106138 w 2588"/>
                <a:gd name="T17" fmla="*/ 101171905 h 2441"/>
                <a:gd name="T18" fmla="*/ 92106138 w 2588"/>
                <a:gd name="T19" fmla="*/ 101171905 h 2441"/>
                <a:gd name="T20" fmla="*/ 92106138 w 2588"/>
                <a:gd name="T21" fmla="*/ 101171905 h 2441"/>
                <a:gd name="T22" fmla="*/ 92106138 w 2588"/>
                <a:gd name="T23" fmla="*/ 101171905 h 2441"/>
                <a:gd name="T24" fmla="*/ 92106138 w 2588"/>
                <a:gd name="T25" fmla="*/ 101171905 h 2441"/>
                <a:gd name="T26" fmla="*/ 92106138 w 2588"/>
                <a:gd name="T27" fmla="*/ 101171905 h 2441"/>
                <a:gd name="T28" fmla="*/ 92106138 w 2588"/>
                <a:gd name="T29" fmla="*/ 101171905 h 2441"/>
                <a:gd name="T30" fmla="*/ 92106138 w 2588"/>
                <a:gd name="T31" fmla="*/ 101171905 h 2441"/>
                <a:gd name="T32" fmla="*/ 92106138 w 2588"/>
                <a:gd name="T33" fmla="*/ 101171905 h 2441"/>
                <a:gd name="T34" fmla="*/ 92106138 w 2588"/>
                <a:gd name="T35" fmla="*/ 0 h 2441"/>
                <a:gd name="T36" fmla="*/ 92106138 w 2588"/>
                <a:gd name="T37" fmla="*/ 101171905 h 2441"/>
                <a:gd name="T38" fmla="*/ 92106138 w 2588"/>
                <a:gd name="T39" fmla="*/ 101171905 h 24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88" h="2441">
                  <a:moveTo>
                    <a:pt x="2192" y="1888"/>
                  </a:moveTo>
                  <a:lnTo>
                    <a:pt x="2024" y="1647"/>
                  </a:lnTo>
                  <a:cubicBezTo>
                    <a:pt x="2025" y="1774"/>
                    <a:pt x="1996" y="1894"/>
                    <a:pt x="1935" y="2011"/>
                  </a:cubicBezTo>
                  <a:cubicBezTo>
                    <a:pt x="1874" y="2127"/>
                    <a:pt x="1789" y="2222"/>
                    <a:pt x="1683" y="2296"/>
                  </a:cubicBezTo>
                  <a:cubicBezTo>
                    <a:pt x="1576" y="2371"/>
                    <a:pt x="1461" y="2414"/>
                    <a:pt x="1342" y="2428"/>
                  </a:cubicBezTo>
                  <a:cubicBezTo>
                    <a:pt x="1223" y="2441"/>
                    <a:pt x="1114" y="2417"/>
                    <a:pt x="1016" y="2357"/>
                  </a:cubicBezTo>
                  <a:cubicBezTo>
                    <a:pt x="917" y="2297"/>
                    <a:pt x="815" y="2192"/>
                    <a:pt x="710" y="2041"/>
                  </a:cubicBezTo>
                  <a:lnTo>
                    <a:pt x="0" y="1020"/>
                  </a:lnTo>
                  <a:lnTo>
                    <a:pt x="427" y="724"/>
                  </a:lnTo>
                  <a:lnTo>
                    <a:pt x="942" y="1464"/>
                  </a:lnTo>
                  <a:cubicBezTo>
                    <a:pt x="1100" y="1691"/>
                    <a:pt x="1205" y="1825"/>
                    <a:pt x="1256" y="1864"/>
                  </a:cubicBezTo>
                  <a:cubicBezTo>
                    <a:pt x="1307" y="1904"/>
                    <a:pt x="1364" y="1926"/>
                    <a:pt x="1425" y="1926"/>
                  </a:cubicBezTo>
                  <a:cubicBezTo>
                    <a:pt x="1487" y="1927"/>
                    <a:pt x="1551" y="1906"/>
                    <a:pt x="1614" y="1861"/>
                  </a:cubicBezTo>
                  <a:cubicBezTo>
                    <a:pt x="1688" y="1811"/>
                    <a:pt x="1739" y="1746"/>
                    <a:pt x="1768" y="1665"/>
                  </a:cubicBezTo>
                  <a:cubicBezTo>
                    <a:pt x="1799" y="1585"/>
                    <a:pt x="1803" y="1507"/>
                    <a:pt x="1783" y="1434"/>
                  </a:cubicBezTo>
                  <a:cubicBezTo>
                    <a:pt x="1763" y="1360"/>
                    <a:pt x="1674" y="1208"/>
                    <a:pt x="1513" y="977"/>
                  </a:cubicBezTo>
                  <a:lnTo>
                    <a:pt x="1040" y="297"/>
                  </a:lnTo>
                  <a:lnTo>
                    <a:pt x="1467" y="0"/>
                  </a:lnTo>
                  <a:lnTo>
                    <a:pt x="2588" y="1612"/>
                  </a:lnTo>
                  <a:lnTo>
                    <a:pt x="2192" y="1888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2" name="Freeform 64">
              <a:extLst>
                <a:ext uri="{FF2B5EF4-FFF2-40B4-BE49-F238E27FC236}">
                  <a16:creationId xmlns:a16="http://schemas.microsoft.com/office/drawing/2014/main" id="{3E957DBF-49F1-4B0D-8F10-514E335E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121"/>
              <a:ext cx="91" cy="99"/>
            </a:xfrm>
            <a:custGeom>
              <a:avLst/>
              <a:gdLst>
                <a:gd name="T0" fmla="*/ 91062913 w 2146"/>
                <a:gd name="T1" fmla="*/ 99859503 h 2129"/>
                <a:gd name="T2" fmla="*/ 91062913 w 2146"/>
                <a:gd name="T3" fmla="*/ 99859503 h 2129"/>
                <a:gd name="T4" fmla="*/ 91062913 w 2146"/>
                <a:gd name="T5" fmla="*/ 99859503 h 2129"/>
                <a:gd name="T6" fmla="*/ 91062913 w 2146"/>
                <a:gd name="T7" fmla="*/ 99859503 h 2129"/>
                <a:gd name="T8" fmla="*/ 91062913 w 2146"/>
                <a:gd name="T9" fmla="*/ 99859503 h 2129"/>
                <a:gd name="T10" fmla="*/ 91062913 w 2146"/>
                <a:gd name="T11" fmla="*/ 99859503 h 2129"/>
                <a:gd name="T12" fmla="*/ 91062913 w 2146"/>
                <a:gd name="T13" fmla="*/ 99859503 h 2129"/>
                <a:gd name="T14" fmla="*/ 91062913 w 2146"/>
                <a:gd name="T15" fmla="*/ 99859503 h 2129"/>
                <a:gd name="T16" fmla="*/ 91062913 w 2146"/>
                <a:gd name="T17" fmla="*/ 99859503 h 2129"/>
                <a:gd name="T18" fmla="*/ 67598330 w 2146"/>
                <a:gd name="T19" fmla="*/ 99859503 h 2129"/>
                <a:gd name="T20" fmla="*/ 27485769 w 2146"/>
                <a:gd name="T21" fmla="*/ 99859503 h 2129"/>
                <a:gd name="T22" fmla="*/ 91062913 w 2146"/>
                <a:gd name="T23" fmla="*/ 99859503 h 2129"/>
                <a:gd name="T24" fmla="*/ 91062913 w 2146"/>
                <a:gd name="T25" fmla="*/ 0 h 2129"/>
                <a:gd name="T26" fmla="*/ 91062913 w 2146"/>
                <a:gd name="T27" fmla="*/ 89708574 h 2129"/>
                <a:gd name="T28" fmla="*/ 91062913 w 2146"/>
                <a:gd name="T29" fmla="*/ 99859503 h 2129"/>
                <a:gd name="T30" fmla="*/ 91062913 w 2146"/>
                <a:gd name="T31" fmla="*/ 99859503 h 2129"/>
                <a:gd name="T32" fmla="*/ 91062913 w 2146"/>
                <a:gd name="T33" fmla="*/ 99859503 h 2129"/>
                <a:gd name="T34" fmla="*/ 91062913 w 2146"/>
                <a:gd name="T35" fmla="*/ 99859503 h 2129"/>
                <a:gd name="T36" fmla="*/ 91062913 w 2146"/>
                <a:gd name="T37" fmla="*/ 99859503 h 2129"/>
                <a:gd name="T38" fmla="*/ 91062913 w 2146"/>
                <a:gd name="T39" fmla="*/ 99859503 h 2129"/>
                <a:gd name="T40" fmla="*/ 91062913 w 2146"/>
                <a:gd name="T41" fmla="*/ 99859503 h 2129"/>
                <a:gd name="T42" fmla="*/ 91062913 w 2146"/>
                <a:gd name="T43" fmla="*/ 99859503 h 2129"/>
                <a:gd name="T44" fmla="*/ 91062913 w 2146"/>
                <a:gd name="T45" fmla="*/ 99859503 h 2129"/>
                <a:gd name="T46" fmla="*/ 91062913 w 2146"/>
                <a:gd name="T47" fmla="*/ 99859503 h 2129"/>
                <a:gd name="T48" fmla="*/ 91062913 w 2146"/>
                <a:gd name="T49" fmla="*/ 99859503 h 2129"/>
                <a:gd name="T50" fmla="*/ 91062913 w 2146"/>
                <a:gd name="T51" fmla="*/ 99859503 h 2129"/>
                <a:gd name="T52" fmla="*/ 91062913 w 2146"/>
                <a:gd name="T53" fmla="*/ 99859503 h 2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46" h="2129">
                  <a:moveTo>
                    <a:pt x="528" y="1927"/>
                  </a:moveTo>
                  <a:lnTo>
                    <a:pt x="917" y="1572"/>
                  </a:lnTo>
                  <a:cubicBezTo>
                    <a:pt x="992" y="1644"/>
                    <a:pt x="1071" y="1682"/>
                    <a:pt x="1157" y="1687"/>
                  </a:cubicBezTo>
                  <a:cubicBezTo>
                    <a:pt x="1243" y="1694"/>
                    <a:pt x="1336" y="1663"/>
                    <a:pt x="1438" y="1595"/>
                  </a:cubicBezTo>
                  <a:cubicBezTo>
                    <a:pt x="1550" y="1520"/>
                    <a:pt x="1620" y="1445"/>
                    <a:pt x="1649" y="1365"/>
                  </a:cubicBezTo>
                  <a:cubicBezTo>
                    <a:pt x="1668" y="1311"/>
                    <a:pt x="1660" y="1260"/>
                    <a:pt x="1628" y="1212"/>
                  </a:cubicBezTo>
                  <a:cubicBezTo>
                    <a:pt x="1607" y="1180"/>
                    <a:pt x="1578" y="1159"/>
                    <a:pt x="1544" y="1151"/>
                  </a:cubicBezTo>
                  <a:cubicBezTo>
                    <a:pt x="1509" y="1146"/>
                    <a:pt x="1447" y="1157"/>
                    <a:pt x="1361" y="1191"/>
                  </a:cubicBezTo>
                  <a:cubicBezTo>
                    <a:pt x="961" y="1347"/>
                    <a:pt x="693" y="1423"/>
                    <a:pt x="557" y="1423"/>
                  </a:cubicBezTo>
                  <a:cubicBezTo>
                    <a:pt x="370" y="1421"/>
                    <a:pt x="223" y="1341"/>
                    <a:pt x="118" y="1184"/>
                  </a:cubicBezTo>
                  <a:cubicBezTo>
                    <a:pt x="24" y="1043"/>
                    <a:pt x="0" y="887"/>
                    <a:pt x="48" y="715"/>
                  </a:cubicBezTo>
                  <a:cubicBezTo>
                    <a:pt x="95" y="544"/>
                    <a:pt x="236" y="381"/>
                    <a:pt x="471" y="224"/>
                  </a:cubicBezTo>
                  <a:cubicBezTo>
                    <a:pt x="694" y="75"/>
                    <a:pt x="885" y="1"/>
                    <a:pt x="1042" y="0"/>
                  </a:cubicBezTo>
                  <a:cubicBezTo>
                    <a:pt x="1200" y="0"/>
                    <a:pt x="1345" y="58"/>
                    <a:pt x="1482" y="174"/>
                  </a:cubicBezTo>
                  <a:lnTo>
                    <a:pt x="1125" y="521"/>
                  </a:lnTo>
                  <a:cubicBezTo>
                    <a:pt x="1066" y="469"/>
                    <a:pt x="999" y="443"/>
                    <a:pt x="929" y="441"/>
                  </a:cubicBezTo>
                  <a:cubicBezTo>
                    <a:pt x="857" y="439"/>
                    <a:pt x="777" y="469"/>
                    <a:pt x="686" y="529"/>
                  </a:cubicBezTo>
                  <a:cubicBezTo>
                    <a:pt x="572" y="605"/>
                    <a:pt x="501" y="675"/>
                    <a:pt x="473" y="740"/>
                  </a:cubicBezTo>
                  <a:cubicBezTo>
                    <a:pt x="456" y="785"/>
                    <a:pt x="459" y="826"/>
                    <a:pt x="483" y="861"/>
                  </a:cubicBezTo>
                  <a:cubicBezTo>
                    <a:pt x="503" y="891"/>
                    <a:pt x="535" y="909"/>
                    <a:pt x="578" y="911"/>
                  </a:cubicBezTo>
                  <a:cubicBezTo>
                    <a:pt x="636" y="914"/>
                    <a:pt x="798" y="864"/>
                    <a:pt x="1064" y="762"/>
                  </a:cubicBezTo>
                  <a:cubicBezTo>
                    <a:pt x="1328" y="661"/>
                    <a:pt x="1532" y="618"/>
                    <a:pt x="1673" y="633"/>
                  </a:cubicBezTo>
                  <a:cubicBezTo>
                    <a:pt x="1816" y="649"/>
                    <a:pt x="1932" y="728"/>
                    <a:pt x="2023" y="864"/>
                  </a:cubicBezTo>
                  <a:cubicBezTo>
                    <a:pt x="2123" y="1014"/>
                    <a:pt x="2146" y="1185"/>
                    <a:pt x="2093" y="1376"/>
                  </a:cubicBezTo>
                  <a:cubicBezTo>
                    <a:pt x="2041" y="1566"/>
                    <a:pt x="1890" y="1744"/>
                    <a:pt x="1646" y="1908"/>
                  </a:cubicBezTo>
                  <a:cubicBezTo>
                    <a:pt x="1423" y="2057"/>
                    <a:pt x="1218" y="2129"/>
                    <a:pt x="1028" y="2124"/>
                  </a:cubicBezTo>
                  <a:cubicBezTo>
                    <a:pt x="837" y="2121"/>
                    <a:pt x="671" y="2056"/>
                    <a:pt x="528" y="1927"/>
                  </a:cubicBez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3" name="Freeform 65">
              <a:extLst>
                <a:ext uri="{FF2B5EF4-FFF2-40B4-BE49-F238E27FC236}">
                  <a16:creationId xmlns:a16="http://schemas.microsoft.com/office/drawing/2014/main" id="{7F018BE5-7A59-4041-9A92-873E3B8C1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051"/>
              <a:ext cx="80" cy="120"/>
            </a:xfrm>
            <a:custGeom>
              <a:avLst/>
              <a:gdLst>
                <a:gd name="T0" fmla="*/ 2147483646 w 72"/>
                <a:gd name="T1" fmla="*/ 2147483646 h 104"/>
                <a:gd name="T2" fmla="*/ 0 w 72"/>
                <a:gd name="T3" fmla="*/ 2147483646 h 104"/>
                <a:gd name="T4" fmla="*/ 2147483646 w 72"/>
                <a:gd name="T5" fmla="*/ 0 h 104"/>
                <a:gd name="T6" fmla="*/ 2147483646 w 72"/>
                <a:gd name="T7" fmla="*/ 2147483646 h 104"/>
                <a:gd name="T8" fmla="*/ 2147483646 w 72"/>
                <a:gd name="T9" fmla="*/ 2147483646 h 104"/>
                <a:gd name="T10" fmla="*/ 2147483646 w 72"/>
                <a:gd name="T11" fmla="*/ 2147483646 h 104"/>
                <a:gd name="T12" fmla="*/ 2147483646 w 72"/>
                <a:gd name="T13" fmla="*/ 2147483646 h 104"/>
                <a:gd name="T14" fmla="*/ 2147483646 w 72"/>
                <a:gd name="T15" fmla="*/ 2147483646 h 104"/>
                <a:gd name="T16" fmla="*/ 2147483646 w 72"/>
                <a:gd name="T17" fmla="*/ 2147483646 h 104"/>
                <a:gd name="T18" fmla="*/ 2147483646 w 72"/>
                <a:gd name="T19" fmla="*/ 2147483646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104">
                  <a:moveTo>
                    <a:pt x="9" y="28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6" y="16"/>
                  </a:lnTo>
                  <a:lnTo>
                    <a:pt x="9" y="28"/>
                  </a:lnTo>
                  <a:close/>
                  <a:moveTo>
                    <a:pt x="55" y="104"/>
                  </a:moveTo>
                  <a:lnTo>
                    <a:pt x="15" y="37"/>
                  </a:lnTo>
                  <a:lnTo>
                    <a:pt x="31" y="25"/>
                  </a:lnTo>
                  <a:lnTo>
                    <a:pt x="72" y="92"/>
                  </a:lnTo>
                  <a:lnTo>
                    <a:pt x="55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4" name="Freeform 66">
              <a:extLst>
                <a:ext uri="{FF2B5EF4-FFF2-40B4-BE49-F238E27FC236}">
                  <a16:creationId xmlns:a16="http://schemas.microsoft.com/office/drawing/2014/main" id="{951F75CC-DC7C-4E92-8CEE-7BEF5DD9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2029"/>
              <a:ext cx="110" cy="115"/>
            </a:xfrm>
            <a:custGeom>
              <a:avLst/>
              <a:gdLst>
                <a:gd name="T0" fmla="*/ 184261467 w 1282"/>
                <a:gd name="T1" fmla="*/ 203092615 h 1216"/>
                <a:gd name="T2" fmla="*/ 184261467 w 1282"/>
                <a:gd name="T3" fmla="*/ 203092615 h 1216"/>
                <a:gd name="T4" fmla="*/ 184261467 w 1282"/>
                <a:gd name="T5" fmla="*/ 203092615 h 1216"/>
                <a:gd name="T6" fmla="*/ 184261467 w 1282"/>
                <a:gd name="T7" fmla="*/ 203092615 h 1216"/>
                <a:gd name="T8" fmla="*/ 184261467 w 1282"/>
                <a:gd name="T9" fmla="*/ 203092615 h 1216"/>
                <a:gd name="T10" fmla="*/ 184261467 w 1282"/>
                <a:gd name="T11" fmla="*/ 203092615 h 1216"/>
                <a:gd name="T12" fmla="*/ 184261467 w 1282"/>
                <a:gd name="T13" fmla="*/ 203092615 h 1216"/>
                <a:gd name="T14" fmla="*/ 184261467 w 1282"/>
                <a:gd name="T15" fmla="*/ 203092615 h 1216"/>
                <a:gd name="T16" fmla="*/ 184261467 w 1282"/>
                <a:gd name="T17" fmla="*/ 203092615 h 1216"/>
                <a:gd name="T18" fmla="*/ 184261467 w 1282"/>
                <a:gd name="T19" fmla="*/ 203092615 h 1216"/>
                <a:gd name="T20" fmla="*/ 184261467 w 1282"/>
                <a:gd name="T21" fmla="*/ 203092615 h 1216"/>
                <a:gd name="T22" fmla="*/ 0 w 1282"/>
                <a:gd name="T23" fmla="*/ 203092615 h 1216"/>
                <a:gd name="T24" fmla="*/ 184261467 w 1282"/>
                <a:gd name="T25" fmla="*/ 203092615 h 1216"/>
                <a:gd name="T26" fmla="*/ 184261467 w 1282"/>
                <a:gd name="T27" fmla="*/ 203092615 h 1216"/>
                <a:gd name="T28" fmla="*/ 184261467 w 1282"/>
                <a:gd name="T29" fmla="*/ 203092615 h 1216"/>
                <a:gd name="T30" fmla="*/ 184261467 w 1282"/>
                <a:gd name="T31" fmla="*/ 203092615 h 1216"/>
                <a:gd name="T32" fmla="*/ 184261467 w 1282"/>
                <a:gd name="T33" fmla="*/ 203092615 h 1216"/>
                <a:gd name="T34" fmla="*/ 184261467 w 1282"/>
                <a:gd name="T35" fmla="*/ 203092615 h 1216"/>
                <a:gd name="T36" fmla="*/ 184261467 w 1282"/>
                <a:gd name="T37" fmla="*/ 203092615 h 1216"/>
                <a:gd name="T38" fmla="*/ 184261467 w 1282"/>
                <a:gd name="T39" fmla="*/ 203092615 h 1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82" h="1216">
                  <a:moveTo>
                    <a:pt x="1282" y="735"/>
                  </a:moveTo>
                  <a:lnTo>
                    <a:pt x="1063" y="875"/>
                  </a:lnTo>
                  <a:lnTo>
                    <a:pt x="794" y="452"/>
                  </a:lnTo>
                  <a:cubicBezTo>
                    <a:pt x="737" y="362"/>
                    <a:pt x="695" y="308"/>
                    <a:pt x="669" y="287"/>
                  </a:cubicBezTo>
                  <a:cubicBezTo>
                    <a:pt x="643" y="267"/>
                    <a:pt x="616" y="257"/>
                    <a:pt x="585" y="255"/>
                  </a:cubicBezTo>
                  <a:cubicBezTo>
                    <a:pt x="555" y="254"/>
                    <a:pt x="524" y="263"/>
                    <a:pt x="495" y="282"/>
                  </a:cubicBezTo>
                  <a:cubicBezTo>
                    <a:pt x="456" y="306"/>
                    <a:pt x="430" y="338"/>
                    <a:pt x="413" y="378"/>
                  </a:cubicBezTo>
                  <a:cubicBezTo>
                    <a:pt x="396" y="419"/>
                    <a:pt x="393" y="459"/>
                    <a:pt x="403" y="500"/>
                  </a:cubicBezTo>
                  <a:cubicBezTo>
                    <a:pt x="414" y="542"/>
                    <a:pt x="448" y="609"/>
                    <a:pt x="507" y="701"/>
                  </a:cubicBezTo>
                  <a:lnTo>
                    <a:pt x="747" y="1076"/>
                  </a:lnTo>
                  <a:lnTo>
                    <a:pt x="527" y="1216"/>
                  </a:lnTo>
                  <a:lnTo>
                    <a:pt x="0" y="388"/>
                  </a:lnTo>
                  <a:lnTo>
                    <a:pt x="203" y="258"/>
                  </a:lnTo>
                  <a:lnTo>
                    <a:pt x="281" y="380"/>
                  </a:lnTo>
                  <a:cubicBezTo>
                    <a:pt x="294" y="240"/>
                    <a:pt x="354" y="136"/>
                    <a:pt x="464" y="66"/>
                  </a:cubicBezTo>
                  <a:cubicBezTo>
                    <a:pt x="513" y="35"/>
                    <a:pt x="563" y="15"/>
                    <a:pt x="613" y="7"/>
                  </a:cubicBezTo>
                  <a:cubicBezTo>
                    <a:pt x="665" y="0"/>
                    <a:pt x="709" y="2"/>
                    <a:pt x="747" y="16"/>
                  </a:cubicBezTo>
                  <a:cubicBezTo>
                    <a:pt x="785" y="30"/>
                    <a:pt x="818" y="52"/>
                    <a:pt x="849" y="80"/>
                  </a:cubicBezTo>
                  <a:cubicBezTo>
                    <a:pt x="878" y="110"/>
                    <a:pt x="914" y="157"/>
                    <a:pt x="954" y="220"/>
                  </a:cubicBezTo>
                  <a:lnTo>
                    <a:pt x="1282" y="735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5" name="Freeform 67">
              <a:extLst>
                <a:ext uri="{FF2B5EF4-FFF2-40B4-BE49-F238E27FC236}">
                  <a16:creationId xmlns:a16="http://schemas.microsoft.com/office/drawing/2014/main" id="{DA0949DD-309A-4C8D-A150-2F7EEF2CB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59"/>
              <a:ext cx="108" cy="147"/>
            </a:xfrm>
            <a:custGeom>
              <a:avLst/>
              <a:gdLst>
                <a:gd name="T0" fmla="*/ 182620657 w 1270"/>
                <a:gd name="T1" fmla="*/ 204456021 h 1544"/>
                <a:gd name="T2" fmla="*/ 182620657 w 1270"/>
                <a:gd name="T3" fmla="*/ 204456021 h 1544"/>
                <a:gd name="T4" fmla="*/ 182620657 w 1270"/>
                <a:gd name="T5" fmla="*/ 204456021 h 1544"/>
                <a:gd name="T6" fmla="*/ 182620657 w 1270"/>
                <a:gd name="T7" fmla="*/ 204456021 h 1544"/>
                <a:gd name="T8" fmla="*/ 182620657 w 1270"/>
                <a:gd name="T9" fmla="*/ 204456021 h 1544"/>
                <a:gd name="T10" fmla="*/ 182620657 w 1270"/>
                <a:gd name="T11" fmla="*/ 204456021 h 1544"/>
                <a:gd name="T12" fmla="*/ 182620657 w 1270"/>
                <a:gd name="T13" fmla="*/ 204456021 h 1544"/>
                <a:gd name="T14" fmla="*/ 182620657 w 1270"/>
                <a:gd name="T15" fmla="*/ 204456021 h 1544"/>
                <a:gd name="T16" fmla="*/ 182620657 w 1270"/>
                <a:gd name="T17" fmla="*/ 204456021 h 1544"/>
                <a:gd name="T18" fmla="*/ 182620657 w 1270"/>
                <a:gd name="T19" fmla="*/ 204456021 h 1544"/>
                <a:gd name="T20" fmla="*/ 182620657 w 1270"/>
                <a:gd name="T21" fmla="*/ 204456021 h 1544"/>
                <a:gd name="T22" fmla="*/ 182620657 w 1270"/>
                <a:gd name="T23" fmla="*/ 204456021 h 1544"/>
                <a:gd name="T24" fmla="*/ 182620657 w 1270"/>
                <a:gd name="T25" fmla="*/ 204456021 h 1544"/>
                <a:gd name="T26" fmla="*/ 182620657 w 1270"/>
                <a:gd name="T27" fmla="*/ 204456021 h 1544"/>
                <a:gd name="T28" fmla="*/ 182620657 w 1270"/>
                <a:gd name="T29" fmla="*/ 204456021 h 1544"/>
                <a:gd name="T30" fmla="*/ 182620657 w 1270"/>
                <a:gd name="T31" fmla="*/ 0 h 1544"/>
                <a:gd name="T32" fmla="*/ 182620657 w 1270"/>
                <a:gd name="T33" fmla="*/ 204456021 h 1544"/>
                <a:gd name="T34" fmla="*/ 182620657 w 1270"/>
                <a:gd name="T35" fmla="*/ 204456021 h 1544"/>
                <a:gd name="T36" fmla="*/ 182620657 w 1270"/>
                <a:gd name="T37" fmla="*/ 204456021 h 1544"/>
                <a:gd name="T38" fmla="*/ 182620657 w 1270"/>
                <a:gd name="T39" fmla="*/ 204456021 h 1544"/>
                <a:gd name="T40" fmla="*/ 182620657 w 1270"/>
                <a:gd name="T41" fmla="*/ 204456021 h 1544"/>
                <a:gd name="T42" fmla="*/ 182620657 w 1270"/>
                <a:gd name="T43" fmla="*/ 204456021 h 1544"/>
                <a:gd name="T44" fmla="*/ 182620657 w 1270"/>
                <a:gd name="T45" fmla="*/ 204456021 h 1544"/>
                <a:gd name="T46" fmla="*/ 182620657 w 1270"/>
                <a:gd name="T47" fmla="*/ 204456021 h 1544"/>
                <a:gd name="T48" fmla="*/ 182620657 w 1270"/>
                <a:gd name="T49" fmla="*/ 204456021 h 1544"/>
                <a:gd name="T50" fmla="*/ 182620657 w 1270"/>
                <a:gd name="T51" fmla="*/ 204456021 h 1544"/>
                <a:gd name="T52" fmla="*/ 182620657 w 1270"/>
                <a:gd name="T53" fmla="*/ 204456021 h 1544"/>
                <a:gd name="T54" fmla="*/ 182620657 w 1270"/>
                <a:gd name="T55" fmla="*/ 204456021 h 1544"/>
                <a:gd name="T56" fmla="*/ 182620657 w 1270"/>
                <a:gd name="T57" fmla="*/ 204456021 h 1544"/>
                <a:gd name="T58" fmla="*/ 182620657 w 1270"/>
                <a:gd name="T59" fmla="*/ 204456021 h 1544"/>
                <a:gd name="T60" fmla="*/ 182620657 w 1270"/>
                <a:gd name="T61" fmla="*/ 204456021 h 1544"/>
                <a:gd name="T62" fmla="*/ 182620657 w 1270"/>
                <a:gd name="T63" fmla="*/ 204456021 h 1544"/>
                <a:gd name="T64" fmla="*/ 182620657 w 1270"/>
                <a:gd name="T65" fmla="*/ 204456021 h 15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0" h="1544">
                  <a:moveTo>
                    <a:pt x="445" y="1377"/>
                  </a:moveTo>
                  <a:lnTo>
                    <a:pt x="716" y="1251"/>
                  </a:lnTo>
                  <a:cubicBezTo>
                    <a:pt x="738" y="1277"/>
                    <a:pt x="761" y="1291"/>
                    <a:pt x="783" y="1293"/>
                  </a:cubicBezTo>
                  <a:cubicBezTo>
                    <a:pt x="814" y="1296"/>
                    <a:pt x="851" y="1283"/>
                    <a:pt x="896" y="1255"/>
                  </a:cubicBezTo>
                  <a:cubicBezTo>
                    <a:pt x="954" y="1220"/>
                    <a:pt x="991" y="1184"/>
                    <a:pt x="1010" y="1149"/>
                  </a:cubicBezTo>
                  <a:cubicBezTo>
                    <a:pt x="1022" y="1125"/>
                    <a:pt x="1025" y="1098"/>
                    <a:pt x="1019" y="1066"/>
                  </a:cubicBezTo>
                  <a:cubicBezTo>
                    <a:pt x="1015" y="1043"/>
                    <a:pt x="997" y="1007"/>
                    <a:pt x="966" y="958"/>
                  </a:cubicBezTo>
                  <a:lnTo>
                    <a:pt x="891" y="836"/>
                  </a:lnTo>
                  <a:cubicBezTo>
                    <a:pt x="881" y="967"/>
                    <a:pt x="826" y="1064"/>
                    <a:pt x="725" y="1126"/>
                  </a:cubicBezTo>
                  <a:cubicBezTo>
                    <a:pt x="613" y="1196"/>
                    <a:pt x="495" y="1204"/>
                    <a:pt x="370" y="1149"/>
                  </a:cubicBezTo>
                  <a:cubicBezTo>
                    <a:pt x="273" y="1106"/>
                    <a:pt x="189" y="1029"/>
                    <a:pt x="120" y="918"/>
                  </a:cubicBezTo>
                  <a:cubicBezTo>
                    <a:pt x="33" y="778"/>
                    <a:pt x="0" y="650"/>
                    <a:pt x="22" y="534"/>
                  </a:cubicBezTo>
                  <a:cubicBezTo>
                    <a:pt x="43" y="419"/>
                    <a:pt x="104" y="330"/>
                    <a:pt x="204" y="268"/>
                  </a:cubicBezTo>
                  <a:cubicBezTo>
                    <a:pt x="307" y="204"/>
                    <a:pt x="421" y="196"/>
                    <a:pt x="544" y="245"/>
                  </a:cubicBezTo>
                  <a:lnTo>
                    <a:pt x="471" y="128"/>
                  </a:lnTo>
                  <a:lnTo>
                    <a:pt x="677" y="0"/>
                  </a:lnTo>
                  <a:lnTo>
                    <a:pt x="1142" y="749"/>
                  </a:lnTo>
                  <a:cubicBezTo>
                    <a:pt x="1203" y="847"/>
                    <a:pt x="1241" y="925"/>
                    <a:pt x="1255" y="984"/>
                  </a:cubicBezTo>
                  <a:cubicBezTo>
                    <a:pt x="1269" y="1043"/>
                    <a:pt x="1270" y="1096"/>
                    <a:pt x="1258" y="1142"/>
                  </a:cubicBezTo>
                  <a:cubicBezTo>
                    <a:pt x="1246" y="1187"/>
                    <a:pt x="1220" y="1233"/>
                    <a:pt x="1181" y="1279"/>
                  </a:cubicBezTo>
                  <a:cubicBezTo>
                    <a:pt x="1141" y="1326"/>
                    <a:pt x="1084" y="1372"/>
                    <a:pt x="1010" y="1418"/>
                  </a:cubicBezTo>
                  <a:cubicBezTo>
                    <a:pt x="868" y="1506"/>
                    <a:pt x="753" y="1544"/>
                    <a:pt x="664" y="1533"/>
                  </a:cubicBezTo>
                  <a:cubicBezTo>
                    <a:pt x="575" y="1521"/>
                    <a:pt x="507" y="1478"/>
                    <a:pt x="461" y="1404"/>
                  </a:cubicBezTo>
                  <a:cubicBezTo>
                    <a:pt x="456" y="1396"/>
                    <a:pt x="450" y="1387"/>
                    <a:pt x="445" y="1377"/>
                  </a:cubicBezTo>
                  <a:close/>
                  <a:moveTo>
                    <a:pt x="338" y="765"/>
                  </a:moveTo>
                  <a:cubicBezTo>
                    <a:pt x="393" y="853"/>
                    <a:pt x="451" y="907"/>
                    <a:pt x="511" y="926"/>
                  </a:cubicBezTo>
                  <a:cubicBezTo>
                    <a:pt x="570" y="947"/>
                    <a:pt x="625" y="941"/>
                    <a:pt x="676" y="910"/>
                  </a:cubicBezTo>
                  <a:cubicBezTo>
                    <a:pt x="730" y="876"/>
                    <a:pt x="762" y="827"/>
                    <a:pt x="773" y="762"/>
                  </a:cubicBezTo>
                  <a:cubicBezTo>
                    <a:pt x="784" y="697"/>
                    <a:pt x="763" y="622"/>
                    <a:pt x="712" y="540"/>
                  </a:cubicBezTo>
                  <a:cubicBezTo>
                    <a:pt x="659" y="454"/>
                    <a:pt x="601" y="400"/>
                    <a:pt x="540" y="381"/>
                  </a:cubicBezTo>
                  <a:cubicBezTo>
                    <a:pt x="478" y="361"/>
                    <a:pt x="419" y="368"/>
                    <a:pt x="365" y="402"/>
                  </a:cubicBezTo>
                  <a:cubicBezTo>
                    <a:pt x="313" y="434"/>
                    <a:pt x="281" y="482"/>
                    <a:pt x="273" y="544"/>
                  </a:cubicBezTo>
                  <a:cubicBezTo>
                    <a:pt x="264" y="607"/>
                    <a:pt x="286" y="680"/>
                    <a:pt x="338" y="765"/>
                  </a:cubicBez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6" name="Freeform 68">
              <a:extLst>
                <a:ext uri="{FF2B5EF4-FFF2-40B4-BE49-F238E27FC236}">
                  <a16:creationId xmlns:a16="http://schemas.microsoft.com/office/drawing/2014/main" id="{46C2ED24-5A2A-4904-B1F9-220B92076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839"/>
              <a:ext cx="95" cy="157"/>
            </a:xfrm>
            <a:custGeom>
              <a:avLst/>
              <a:gdLst>
                <a:gd name="T0" fmla="*/ 2147483646 w 85"/>
                <a:gd name="T1" fmla="*/ 2147483646 h 134"/>
                <a:gd name="T2" fmla="*/ 0 w 85"/>
                <a:gd name="T3" fmla="*/ 2147483646 h 134"/>
                <a:gd name="T4" fmla="*/ 2147483646 w 85"/>
                <a:gd name="T5" fmla="*/ 0 h 134"/>
                <a:gd name="T6" fmla="*/ 2147483646 w 85"/>
                <a:gd name="T7" fmla="*/ 2147483646 h 134"/>
                <a:gd name="T8" fmla="*/ 2147483646 w 85"/>
                <a:gd name="T9" fmla="*/ 2147483646 h 134"/>
                <a:gd name="T10" fmla="*/ 2147483646 w 85"/>
                <a:gd name="T11" fmla="*/ 2147483646 h 134"/>
                <a:gd name="T12" fmla="*/ 2147483646 w 85"/>
                <a:gd name="T13" fmla="*/ 2147483646 h 134"/>
                <a:gd name="T14" fmla="*/ 2147483646 w 85"/>
                <a:gd name="T15" fmla="*/ 2147483646 h 134"/>
                <a:gd name="T16" fmla="*/ 2147483646 w 85"/>
                <a:gd name="T17" fmla="*/ 2147483646 h 134"/>
                <a:gd name="T18" fmla="*/ 2147483646 w 85"/>
                <a:gd name="T19" fmla="*/ 2147483646 h 134"/>
                <a:gd name="T20" fmla="*/ 2147483646 w 85"/>
                <a:gd name="T21" fmla="*/ 2147483646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34">
                  <a:moveTo>
                    <a:pt x="53" y="134"/>
                  </a:moveTo>
                  <a:lnTo>
                    <a:pt x="0" y="39"/>
                  </a:lnTo>
                  <a:lnTo>
                    <a:pt x="60" y="0"/>
                  </a:lnTo>
                  <a:lnTo>
                    <a:pt x="69" y="16"/>
                  </a:lnTo>
                  <a:lnTo>
                    <a:pt x="27" y="44"/>
                  </a:lnTo>
                  <a:lnTo>
                    <a:pt x="39" y="66"/>
                  </a:lnTo>
                  <a:lnTo>
                    <a:pt x="76" y="43"/>
                  </a:lnTo>
                  <a:lnTo>
                    <a:pt x="85" y="59"/>
                  </a:lnTo>
                  <a:lnTo>
                    <a:pt x="48" y="82"/>
                  </a:lnTo>
                  <a:lnTo>
                    <a:pt x="71" y="123"/>
                  </a:lnTo>
                  <a:lnTo>
                    <a:pt x="53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7" name="Freeform 69">
              <a:extLst>
                <a:ext uri="{FF2B5EF4-FFF2-40B4-BE49-F238E27FC236}">
                  <a16:creationId xmlns:a16="http://schemas.microsoft.com/office/drawing/2014/main" id="{FB5B3B02-83DD-4CDB-BCCB-E31EF9085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1815"/>
              <a:ext cx="76" cy="123"/>
            </a:xfrm>
            <a:custGeom>
              <a:avLst/>
              <a:gdLst>
                <a:gd name="T0" fmla="*/ 2147483646 w 69"/>
                <a:gd name="T1" fmla="*/ 2147483646 h 106"/>
                <a:gd name="T2" fmla="*/ 0 w 69"/>
                <a:gd name="T3" fmla="*/ 2147483646 h 106"/>
                <a:gd name="T4" fmla="*/ 2147483646 w 69"/>
                <a:gd name="T5" fmla="*/ 0 h 106"/>
                <a:gd name="T6" fmla="*/ 2147483646 w 69"/>
                <a:gd name="T7" fmla="*/ 2147483646 h 106"/>
                <a:gd name="T8" fmla="*/ 2147483646 w 69"/>
                <a:gd name="T9" fmla="*/ 2147483646 h 106"/>
                <a:gd name="T10" fmla="*/ 2147483646 w 69"/>
                <a:gd name="T11" fmla="*/ 2147483646 h 106"/>
                <a:gd name="T12" fmla="*/ 2147483646 w 69"/>
                <a:gd name="T13" fmla="*/ 2147483646 h 106"/>
                <a:gd name="T14" fmla="*/ 2147483646 w 69"/>
                <a:gd name="T15" fmla="*/ 2147483646 h 106"/>
                <a:gd name="T16" fmla="*/ 2147483646 w 69"/>
                <a:gd name="T17" fmla="*/ 2147483646 h 106"/>
                <a:gd name="T18" fmla="*/ 2147483646 w 69"/>
                <a:gd name="T19" fmla="*/ 2147483646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06">
                  <a:moveTo>
                    <a:pt x="9" y="28"/>
                  </a:moveTo>
                  <a:lnTo>
                    <a:pt x="0" y="11"/>
                  </a:lnTo>
                  <a:lnTo>
                    <a:pt x="17" y="0"/>
                  </a:lnTo>
                  <a:lnTo>
                    <a:pt x="26" y="17"/>
                  </a:lnTo>
                  <a:lnTo>
                    <a:pt x="9" y="28"/>
                  </a:lnTo>
                  <a:close/>
                  <a:moveTo>
                    <a:pt x="52" y="106"/>
                  </a:moveTo>
                  <a:lnTo>
                    <a:pt x="15" y="37"/>
                  </a:lnTo>
                  <a:lnTo>
                    <a:pt x="31" y="26"/>
                  </a:lnTo>
                  <a:lnTo>
                    <a:pt x="69" y="95"/>
                  </a:lnTo>
                  <a:lnTo>
                    <a:pt x="52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8" name="Freeform 70">
              <a:extLst>
                <a:ext uri="{FF2B5EF4-FFF2-40B4-BE49-F238E27FC236}">
                  <a16:creationId xmlns:a16="http://schemas.microsoft.com/office/drawing/2014/main" id="{AED03D4B-97C5-4668-A546-DB316073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806"/>
              <a:ext cx="59" cy="107"/>
            </a:xfrm>
            <a:custGeom>
              <a:avLst/>
              <a:gdLst>
                <a:gd name="T0" fmla="*/ 176464534 w 718"/>
                <a:gd name="T1" fmla="*/ 200506763 h 1146"/>
                <a:gd name="T2" fmla="*/ 176464534 w 718"/>
                <a:gd name="T3" fmla="*/ 200506763 h 1146"/>
                <a:gd name="T4" fmla="*/ 0 w 718"/>
                <a:gd name="T5" fmla="*/ 200506763 h 1146"/>
                <a:gd name="T6" fmla="*/ 176464534 w 718"/>
                <a:gd name="T7" fmla="*/ 200506763 h 1146"/>
                <a:gd name="T8" fmla="*/ 176464534 w 718"/>
                <a:gd name="T9" fmla="*/ 200506763 h 1146"/>
                <a:gd name="T10" fmla="*/ 176464534 w 718"/>
                <a:gd name="T11" fmla="*/ 200506763 h 1146"/>
                <a:gd name="T12" fmla="*/ 176464534 w 718"/>
                <a:gd name="T13" fmla="*/ 200506763 h 1146"/>
                <a:gd name="T14" fmla="*/ 176464534 w 718"/>
                <a:gd name="T15" fmla="*/ 34197328 h 1146"/>
                <a:gd name="T16" fmla="*/ 176464534 w 718"/>
                <a:gd name="T17" fmla="*/ 200506763 h 1146"/>
                <a:gd name="T18" fmla="*/ 176464534 w 718"/>
                <a:gd name="T19" fmla="*/ 200506763 h 1146"/>
                <a:gd name="T20" fmla="*/ 176464534 w 718"/>
                <a:gd name="T21" fmla="*/ 200506763 h 1146"/>
                <a:gd name="T22" fmla="*/ 176464534 w 718"/>
                <a:gd name="T23" fmla="*/ 200506763 h 1146"/>
                <a:gd name="T24" fmla="*/ 176464534 w 718"/>
                <a:gd name="T25" fmla="*/ 200506763 h 1146"/>
                <a:gd name="T26" fmla="*/ 176464534 w 718"/>
                <a:gd name="T27" fmla="*/ 200506763 h 1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8" h="1146">
                  <a:moveTo>
                    <a:pt x="718" y="1015"/>
                  </a:moveTo>
                  <a:lnTo>
                    <a:pt x="494" y="1146"/>
                  </a:lnTo>
                  <a:lnTo>
                    <a:pt x="0" y="298"/>
                  </a:lnTo>
                  <a:lnTo>
                    <a:pt x="208" y="176"/>
                  </a:lnTo>
                  <a:lnTo>
                    <a:pt x="278" y="297"/>
                  </a:lnTo>
                  <a:cubicBezTo>
                    <a:pt x="281" y="219"/>
                    <a:pt x="291" y="163"/>
                    <a:pt x="309" y="128"/>
                  </a:cubicBezTo>
                  <a:cubicBezTo>
                    <a:pt x="327" y="93"/>
                    <a:pt x="354" y="65"/>
                    <a:pt x="390" y="44"/>
                  </a:cubicBezTo>
                  <a:cubicBezTo>
                    <a:pt x="441" y="15"/>
                    <a:pt x="499" y="0"/>
                    <a:pt x="563" y="1"/>
                  </a:cubicBezTo>
                  <a:lnTo>
                    <a:pt x="607" y="237"/>
                  </a:lnTo>
                  <a:cubicBezTo>
                    <a:pt x="555" y="234"/>
                    <a:pt x="513" y="243"/>
                    <a:pt x="480" y="262"/>
                  </a:cubicBezTo>
                  <a:cubicBezTo>
                    <a:pt x="449" y="280"/>
                    <a:pt x="427" y="304"/>
                    <a:pt x="415" y="334"/>
                  </a:cubicBezTo>
                  <a:cubicBezTo>
                    <a:pt x="404" y="364"/>
                    <a:pt x="405" y="405"/>
                    <a:pt x="419" y="458"/>
                  </a:cubicBezTo>
                  <a:cubicBezTo>
                    <a:pt x="433" y="511"/>
                    <a:pt x="481" y="609"/>
                    <a:pt x="565" y="753"/>
                  </a:cubicBezTo>
                  <a:lnTo>
                    <a:pt x="718" y="1015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69" name="Freeform 71">
              <a:extLst>
                <a:ext uri="{FF2B5EF4-FFF2-40B4-BE49-F238E27FC236}">
                  <a16:creationId xmlns:a16="http://schemas.microsoft.com/office/drawing/2014/main" id="{E55B64DA-AAB4-4AEB-9727-78EBACD3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1768"/>
              <a:ext cx="90" cy="101"/>
            </a:xfrm>
            <a:custGeom>
              <a:avLst/>
              <a:gdLst>
                <a:gd name="T0" fmla="*/ 182161666 w 1061"/>
                <a:gd name="T1" fmla="*/ 202139654 h 1073"/>
                <a:gd name="T2" fmla="*/ 182161666 w 1061"/>
                <a:gd name="T3" fmla="*/ 202139654 h 1073"/>
                <a:gd name="T4" fmla="*/ 182161666 w 1061"/>
                <a:gd name="T5" fmla="*/ 202139654 h 1073"/>
                <a:gd name="T6" fmla="*/ 182161666 w 1061"/>
                <a:gd name="T7" fmla="*/ 202139654 h 1073"/>
                <a:gd name="T8" fmla="*/ 182161666 w 1061"/>
                <a:gd name="T9" fmla="*/ 202139654 h 1073"/>
                <a:gd name="T10" fmla="*/ 182161666 w 1061"/>
                <a:gd name="T11" fmla="*/ 202139654 h 1073"/>
                <a:gd name="T12" fmla="*/ 182161666 w 1061"/>
                <a:gd name="T13" fmla="*/ 202139654 h 1073"/>
                <a:gd name="T14" fmla="*/ 182161666 w 1061"/>
                <a:gd name="T15" fmla="*/ 202139654 h 1073"/>
                <a:gd name="T16" fmla="*/ 182161666 w 1061"/>
                <a:gd name="T17" fmla="*/ 202139654 h 1073"/>
                <a:gd name="T18" fmla="*/ 182161666 w 1061"/>
                <a:gd name="T19" fmla="*/ 202139654 h 1073"/>
                <a:gd name="T20" fmla="*/ 182161666 w 1061"/>
                <a:gd name="T21" fmla="*/ 202139654 h 1073"/>
                <a:gd name="T22" fmla="*/ 182161666 w 1061"/>
                <a:gd name="T23" fmla="*/ 202139654 h 1073"/>
                <a:gd name="T24" fmla="*/ 182161666 w 1061"/>
                <a:gd name="T25" fmla="*/ 179798253 h 1073"/>
                <a:gd name="T26" fmla="*/ 182161666 w 1061"/>
                <a:gd name="T27" fmla="*/ 202139654 h 1073"/>
                <a:gd name="T28" fmla="*/ 182161666 w 1061"/>
                <a:gd name="T29" fmla="*/ 202139654 h 1073"/>
                <a:gd name="T30" fmla="*/ 182161666 w 1061"/>
                <a:gd name="T31" fmla="*/ 202139654 h 1073"/>
                <a:gd name="T32" fmla="*/ 182161666 w 1061"/>
                <a:gd name="T33" fmla="*/ 202139654 h 1073"/>
                <a:gd name="T34" fmla="*/ 182161666 w 1061"/>
                <a:gd name="T35" fmla="*/ 202139654 h 1073"/>
                <a:gd name="T36" fmla="*/ 182161666 w 1061"/>
                <a:gd name="T37" fmla="*/ 202139654 h 1073"/>
                <a:gd name="T38" fmla="*/ 182161666 w 1061"/>
                <a:gd name="T39" fmla="*/ 202139654 h 1073"/>
                <a:gd name="T40" fmla="*/ 182161666 w 1061"/>
                <a:gd name="T41" fmla="*/ 202139654 h 1073"/>
                <a:gd name="T42" fmla="*/ 182161666 w 1061"/>
                <a:gd name="T43" fmla="*/ 202139654 h 1073"/>
                <a:gd name="T44" fmla="*/ 182161666 w 1061"/>
                <a:gd name="T45" fmla="*/ 202139654 h 1073"/>
                <a:gd name="T46" fmla="*/ 182161666 w 1061"/>
                <a:gd name="T47" fmla="*/ 202139654 h 1073"/>
                <a:gd name="T48" fmla="*/ 182161666 w 1061"/>
                <a:gd name="T49" fmla="*/ 202139654 h 1073"/>
                <a:gd name="T50" fmla="*/ 182161666 w 1061"/>
                <a:gd name="T51" fmla="*/ 202139654 h 1073"/>
                <a:gd name="T52" fmla="*/ 182161666 w 1061"/>
                <a:gd name="T53" fmla="*/ 202139654 h 10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61" h="1073">
                  <a:moveTo>
                    <a:pt x="228" y="949"/>
                  </a:moveTo>
                  <a:lnTo>
                    <a:pt x="435" y="785"/>
                  </a:lnTo>
                  <a:cubicBezTo>
                    <a:pt x="470" y="823"/>
                    <a:pt x="508" y="845"/>
                    <a:pt x="550" y="850"/>
                  </a:cubicBezTo>
                  <a:cubicBezTo>
                    <a:pt x="593" y="857"/>
                    <a:pt x="641" y="845"/>
                    <a:pt x="693" y="814"/>
                  </a:cubicBezTo>
                  <a:cubicBezTo>
                    <a:pt x="752" y="781"/>
                    <a:pt x="789" y="746"/>
                    <a:pt x="807" y="707"/>
                  </a:cubicBezTo>
                  <a:cubicBezTo>
                    <a:pt x="818" y="680"/>
                    <a:pt x="816" y="654"/>
                    <a:pt x="802" y="630"/>
                  </a:cubicBezTo>
                  <a:cubicBezTo>
                    <a:pt x="792" y="613"/>
                    <a:pt x="778" y="601"/>
                    <a:pt x="761" y="596"/>
                  </a:cubicBezTo>
                  <a:cubicBezTo>
                    <a:pt x="744" y="592"/>
                    <a:pt x="713" y="596"/>
                    <a:pt x="669" y="610"/>
                  </a:cubicBezTo>
                  <a:cubicBezTo>
                    <a:pt x="464" y="674"/>
                    <a:pt x="328" y="703"/>
                    <a:pt x="260" y="698"/>
                  </a:cubicBezTo>
                  <a:cubicBezTo>
                    <a:pt x="167" y="691"/>
                    <a:pt x="96" y="646"/>
                    <a:pt x="49" y="564"/>
                  </a:cubicBezTo>
                  <a:cubicBezTo>
                    <a:pt x="7" y="490"/>
                    <a:pt x="0" y="412"/>
                    <a:pt x="30" y="328"/>
                  </a:cubicBezTo>
                  <a:cubicBezTo>
                    <a:pt x="60" y="244"/>
                    <a:pt x="135" y="167"/>
                    <a:pt x="258" y="97"/>
                  </a:cubicBezTo>
                  <a:cubicBezTo>
                    <a:pt x="374" y="31"/>
                    <a:pt x="472" y="0"/>
                    <a:pt x="550" y="5"/>
                  </a:cubicBezTo>
                  <a:cubicBezTo>
                    <a:pt x="629" y="10"/>
                    <a:pt x="700" y="44"/>
                    <a:pt x="764" y="106"/>
                  </a:cubicBezTo>
                  <a:lnTo>
                    <a:pt x="574" y="268"/>
                  </a:lnTo>
                  <a:cubicBezTo>
                    <a:pt x="546" y="240"/>
                    <a:pt x="514" y="224"/>
                    <a:pt x="479" y="221"/>
                  </a:cubicBezTo>
                  <a:cubicBezTo>
                    <a:pt x="443" y="218"/>
                    <a:pt x="402" y="230"/>
                    <a:pt x="355" y="257"/>
                  </a:cubicBezTo>
                  <a:cubicBezTo>
                    <a:pt x="296" y="291"/>
                    <a:pt x="258" y="323"/>
                    <a:pt x="242" y="355"/>
                  </a:cubicBezTo>
                  <a:cubicBezTo>
                    <a:pt x="232" y="377"/>
                    <a:pt x="232" y="397"/>
                    <a:pt x="242" y="415"/>
                  </a:cubicBezTo>
                  <a:cubicBezTo>
                    <a:pt x="251" y="432"/>
                    <a:pt x="266" y="441"/>
                    <a:pt x="288" y="443"/>
                  </a:cubicBezTo>
                  <a:cubicBezTo>
                    <a:pt x="317" y="447"/>
                    <a:pt x="399" y="428"/>
                    <a:pt x="535" y="386"/>
                  </a:cubicBezTo>
                  <a:cubicBezTo>
                    <a:pt x="670" y="345"/>
                    <a:pt x="774" y="330"/>
                    <a:pt x="844" y="342"/>
                  </a:cubicBezTo>
                  <a:cubicBezTo>
                    <a:pt x="914" y="355"/>
                    <a:pt x="970" y="398"/>
                    <a:pt x="1011" y="470"/>
                  </a:cubicBezTo>
                  <a:cubicBezTo>
                    <a:pt x="1055" y="547"/>
                    <a:pt x="1061" y="634"/>
                    <a:pt x="1028" y="727"/>
                  </a:cubicBezTo>
                  <a:cubicBezTo>
                    <a:pt x="995" y="820"/>
                    <a:pt x="914" y="904"/>
                    <a:pt x="787" y="977"/>
                  </a:cubicBezTo>
                  <a:cubicBezTo>
                    <a:pt x="671" y="1044"/>
                    <a:pt x="566" y="1073"/>
                    <a:pt x="471" y="1064"/>
                  </a:cubicBezTo>
                  <a:cubicBezTo>
                    <a:pt x="376" y="1056"/>
                    <a:pt x="296" y="1018"/>
                    <a:pt x="228" y="949"/>
                  </a:cubicBez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0" name="Freeform 72">
              <a:extLst>
                <a:ext uri="{FF2B5EF4-FFF2-40B4-BE49-F238E27FC236}">
                  <a16:creationId xmlns:a16="http://schemas.microsoft.com/office/drawing/2014/main" id="{5AC34F46-137C-4497-BA21-2D368FB1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703"/>
              <a:ext cx="82" cy="116"/>
            </a:xfrm>
            <a:custGeom>
              <a:avLst/>
              <a:gdLst>
                <a:gd name="T0" fmla="*/ 180054866 w 978"/>
                <a:gd name="T1" fmla="*/ 203187686 h 1226"/>
                <a:gd name="T2" fmla="*/ 180054866 w 978"/>
                <a:gd name="T3" fmla="*/ 203187686 h 1226"/>
                <a:gd name="T4" fmla="*/ 180054866 w 978"/>
                <a:gd name="T5" fmla="*/ 203187686 h 1226"/>
                <a:gd name="T6" fmla="*/ 180054866 w 978"/>
                <a:gd name="T7" fmla="*/ 203187686 h 1226"/>
                <a:gd name="T8" fmla="*/ 180054866 w 978"/>
                <a:gd name="T9" fmla="*/ 203187686 h 1226"/>
                <a:gd name="T10" fmla="*/ 180054866 w 978"/>
                <a:gd name="T11" fmla="*/ 203187686 h 1226"/>
                <a:gd name="T12" fmla="*/ 180054866 w 978"/>
                <a:gd name="T13" fmla="*/ 203187686 h 1226"/>
                <a:gd name="T14" fmla="*/ 180054866 w 978"/>
                <a:gd name="T15" fmla="*/ 203187686 h 1226"/>
                <a:gd name="T16" fmla="*/ 180054866 w 978"/>
                <a:gd name="T17" fmla="*/ 203187686 h 1226"/>
                <a:gd name="T18" fmla="*/ 180054866 w 978"/>
                <a:gd name="T19" fmla="*/ 203187686 h 1226"/>
                <a:gd name="T20" fmla="*/ 180054866 w 978"/>
                <a:gd name="T21" fmla="*/ 203187686 h 1226"/>
                <a:gd name="T22" fmla="*/ 180054866 w 978"/>
                <a:gd name="T23" fmla="*/ 203187686 h 1226"/>
                <a:gd name="T24" fmla="*/ 180054866 w 978"/>
                <a:gd name="T25" fmla="*/ 203187686 h 1226"/>
                <a:gd name="T26" fmla="*/ 180054866 w 978"/>
                <a:gd name="T27" fmla="*/ 203187686 h 1226"/>
                <a:gd name="T28" fmla="*/ 180054866 w 978"/>
                <a:gd name="T29" fmla="*/ 203187686 h 1226"/>
                <a:gd name="T30" fmla="*/ 180054866 w 978"/>
                <a:gd name="T31" fmla="*/ 203187686 h 1226"/>
                <a:gd name="T32" fmla="*/ 0 w 978"/>
                <a:gd name="T33" fmla="*/ 203187686 h 1226"/>
                <a:gd name="T34" fmla="*/ 180054866 w 978"/>
                <a:gd name="T35" fmla="*/ 203187686 h 1226"/>
                <a:gd name="T36" fmla="*/ 180054866 w 978"/>
                <a:gd name="T37" fmla="*/ 203187686 h 1226"/>
                <a:gd name="T38" fmla="*/ 180054866 w 978"/>
                <a:gd name="T39" fmla="*/ 0 h 1226"/>
                <a:gd name="T40" fmla="*/ 180054866 w 978"/>
                <a:gd name="T41" fmla="*/ 203187686 h 1226"/>
                <a:gd name="T42" fmla="*/ 180054866 w 978"/>
                <a:gd name="T43" fmla="*/ 203187686 h 1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8" h="1226">
                  <a:moveTo>
                    <a:pt x="486" y="215"/>
                  </a:moveTo>
                  <a:lnTo>
                    <a:pt x="588" y="395"/>
                  </a:lnTo>
                  <a:lnTo>
                    <a:pt x="433" y="483"/>
                  </a:lnTo>
                  <a:lnTo>
                    <a:pt x="627" y="828"/>
                  </a:lnTo>
                  <a:cubicBezTo>
                    <a:pt x="667" y="898"/>
                    <a:pt x="691" y="937"/>
                    <a:pt x="701" y="946"/>
                  </a:cubicBezTo>
                  <a:cubicBezTo>
                    <a:pt x="710" y="957"/>
                    <a:pt x="722" y="963"/>
                    <a:pt x="737" y="964"/>
                  </a:cubicBezTo>
                  <a:cubicBezTo>
                    <a:pt x="751" y="965"/>
                    <a:pt x="766" y="963"/>
                    <a:pt x="781" y="954"/>
                  </a:cubicBezTo>
                  <a:cubicBezTo>
                    <a:pt x="802" y="942"/>
                    <a:pt x="829" y="918"/>
                    <a:pt x="860" y="881"/>
                  </a:cubicBezTo>
                  <a:lnTo>
                    <a:pt x="978" y="1046"/>
                  </a:lnTo>
                  <a:cubicBezTo>
                    <a:pt x="938" y="1098"/>
                    <a:pt x="885" y="1143"/>
                    <a:pt x="818" y="1180"/>
                  </a:cubicBezTo>
                  <a:cubicBezTo>
                    <a:pt x="777" y="1203"/>
                    <a:pt x="737" y="1217"/>
                    <a:pt x="696" y="1221"/>
                  </a:cubicBezTo>
                  <a:cubicBezTo>
                    <a:pt x="655" y="1226"/>
                    <a:pt x="622" y="1222"/>
                    <a:pt x="595" y="1209"/>
                  </a:cubicBezTo>
                  <a:cubicBezTo>
                    <a:pt x="567" y="1195"/>
                    <a:pt x="539" y="1173"/>
                    <a:pt x="513" y="1139"/>
                  </a:cubicBezTo>
                  <a:cubicBezTo>
                    <a:pt x="493" y="1115"/>
                    <a:pt x="461" y="1063"/>
                    <a:pt x="416" y="984"/>
                  </a:cubicBezTo>
                  <a:lnTo>
                    <a:pt x="206" y="611"/>
                  </a:lnTo>
                  <a:lnTo>
                    <a:pt x="102" y="669"/>
                  </a:lnTo>
                  <a:lnTo>
                    <a:pt x="0" y="488"/>
                  </a:lnTo>
                  <a:lnTo>
                    <a:pt x="104" y="430"/>
                  </a:lnTo>
                  <a:lnTo>
                    <a:pt x="9" y="260"/>
                  </a:lnTo>
                  <a:lnTo>
                    <a:pt x="162" y="0"/>
                  </a:lnTo>
                  <a:lnTo>
                    <a:pt x="332" y="302"/>
                  </a:lnTo>
                  <a:lnTo>
                    <a:pt x="486" y="215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1" name="Freeform 73">
              <a:extLst>
                <a:ext uri="{FF2B5EF4-FFF2-40B4-BE49-F238E27FC236}">
                  <a16:creationId xmlns:a16="http://schemas.microsoft.com/office/drawing/2014/main" id="{95092EB9-3194-443D-8E03-E0F389F4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279"/>
              <a:ext cx="147" cy="165"/>
            </a:xfrm>
            <a:custGeom>
              <a:avLst/>
              <a:gdLst>
                <a:gd name="T0" fmla="*/ 2147483646 w 129"/>
                <a:gd name="T1" fmla="*/ 2147483646 h 141"/>
                <a:gd name="T2" fmla="*/ 0 w 129"/>
                <a:gd name="T3" fmla="*/ 2147483646 h 141"/>
                <a:gd name="T4" fmla="*/ 2147483646 w 129"/>
                <a:gd name="T5" fmla="*/ 2147483646 h 141"/>
                <a:gd name="T6" fmla="*/ 2147483646 w 129"/>
                <a:gd name="T7" fmla="*/ 2147483646 h 141"/>
                <a:gd name="T8" fmla="*/ 2147483646 w 129"/>
                <a:gd name="T9" fmla="*/ 2147483646 h 141"/>
                <a:gd name="T10" fmla="*/ 2147483646 w 129"/>
                <a:gd name="T11" fmla="*/ 2147483646 h 141"/>
                <a:gd name="T12" fmla="*/ 2147483646 w 129"/>
                <a:gd name="T13" fmla="*/ 0 h 141"/>
                <a:gd name="T14" fmla="*/ 2147483646 w 129"/>
                <a:gd name="T15" fmla="*/ 2147483646 h 141"/>
                <a:gd name="T16" fmla="*/ 2147483646 w 129"/>
                <a:gd name="T17" fmla="*/ 2147483646 h 141"/>
                <a:gd name="T18" fmla="*/ 2147483646 w 129"/>
                <a:gd name="T19" fmla="*/ 2147483646 h 141"/>
                <a:gd name="T20" fmla="*/ 2147483646 w 129"/>
                <a:gd name="T21" fmla="*/ 2147483646 h 141"/>
                <a:gd name="T22" fmla="*/ 2147483646 w 129"/>
                <a:gd name="T23" fmla="*/ 2147483646 h 141"/>
                <a:gd name="T24" fmla="*/ 2147483646 w 129"/>
                <a:gd name="T25" fmla="*/ 2147483646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141">
                  <a:moveTo>
                    <a:pt x="69" y="141"/>
                  </a:moveTo>
                  <a:lnTo>
                    <a:pt x="0" y="60"/>
                  </a:lnTo>
                  <a:lnTo>
                    <a:pt x="15" y="45"/>
                  </a:lnTo>
                  <a:lnTo>
                    <a:pt x="42" y="77"/>
                  </a:lnTo>
                  <a:lnTo>
                    <a:pt x="72" y="47"/>
                  </a:lnTo>
                  <a:lnTo>
                    <a:pt x="45" y="15"/>
                  </a:lnTo>
                  <a:lnTo>
                    <a:pt x="60" y="0"/>
                  </a:lnTo>
                  <a:lnTo>
                    <a:pt x="129" y="81"/>
                  </a:lnTo>
                  <a:lnTo>
                    <a:pt x="114" y="96"/>
                  </a:lnTo>
                  <a:lnTo>
                    <a:pt x="84" y="61"/>
                  </a:lnTo>
                  <a:lnTo>
                    <a:pt x="54" y="91"/>
                  </a:lnTo>
                  <a:lnTo>
                    <a:pt x="84" y="126"/>
                  </a:lnTo>
                  <a:lnTo>
                    <a:pt x="69" y="141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2" name="Freeform 74">
              <a:extLst>
                <a:ext uri="{FF2B5EF4-FFF2-40B4-BE49-F238E27FC236}">
                  <a16:creationId xmlns:a16="http://schemas.microsoft.com/office/drawing/2014/main" id="{3C972530-2B30-4ECD-9AEE-596606397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2246"/>
              <a:ext cx="88" cy="99"/>
            </a:xfrm>
            <a:custGeom>
              <a:avLst/>
              <a:gdLst>
                <a:gd name="T0" fmla="*/ 89520872 w 2111"/>
                <a:gd name="T1" fmla="*/ 99765782 h 2131"/>
                <a:gd name="T2" fmla="*/ 15116787 w 2111"/>
                <a:gd name="T3" fmla="*/ 99765782 h 2131"/>
                <a:gd name="T4" fmla="*/ 52346909 w 2111"/>
                <a:gd name="T5" fmla="*/ 99765782 h 2131"/>
                <a:gd name="T6" fmla="*/ 89520872 w 2111"/>
                <a:gd name="T7" fmla="*/ 99765782 h 2131"/>
                <a:gd name="T8" fmla="*/ 89520872 w 2111"/>
                <a:gd name="T9" fmla="*/ 20511174 h 2131"/>
                <a:gd name="T10" fmla="*/ 89520872 w 2111"/>
                <a:gd name="T11" fmla="*/ 99765782 h 2131"/>
                <a:gd name="T12" fmla="*/ 89520872 w 2111"/>
                <a:gd name="T13" fmla="*/ 99765782 h 2131"/>
                <a:gd name="T14" fmla="*/ 89520872 w 2111"/>
                <a:gd name="T15" fmla="*/ 99765782 h 2131"/>
                <a:gd name="T16" fmla="*/ 89520872 w 2111"/>
                <a:gd name="T17" fmla="*/ 99765782 h 2131"/>
                <a:gd name="T18" fmla="*/ 89520872 w 2111"/>
                <a:gd name="T19" fmla="*/ 99765782 h 2131"/>
                <a:gd name="T20" fmla="*/ 89520872 w 2111"/>
                <a:gd name="T21" fmla="*/ 99765782 h 2131"/>
                <a:gd name="T22" fmla="*/ 89520872 w 2111"/>
                <a:gd name="T23" fmla="*/ 99765782 h 2131"/>
                <a:gd name="T24" fmla="*/ 89520872 w 2111"/>
                <a:gd name="T25" fmla="*/ 99765782 h 2131"/>
                <a:gd name="T26" fmla="*/ 89520872 w 2111"/>
                <a:gd name="T27" fmla="*/ 99765782 h 2131"/>
                <a:gd name="T28" fmla="*/ 89520872 w 2111"/>
                <a:gd name="T29" fmla="*/ 99765782 h 2131"/>
                <a:gd name="T30" fmla="*/ 89520872 w 2111"/>
                <a:gd name="T31" fmla="*/ 99765782 h 2131"/>
                <a:gd name="T32" fmla="*/ 89520872 w 2111"/>
                <a:gd name="T33" fmla="*/ 99765782 h 2131"/>
                <a:gd name="T34" fmla="*/ 89520872 w 2111"/>
                <a:gd name="T35" fmla="*/ 99765782 h 2131"/>
                <a:gd name="T36" fmla="*/ 89520872 w 2111"/>
                <a:gd name="T37" fmla="*/ 99765782 h 2131"/>
                <a:gd name="T38" fmla="*/ 89520872 w 2111"/>
                <a:gd name="T39" fmla="*/ 99765782 h 21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11" h="2131">
                  <a:moveTo>
                    <a:pt x="225" y="1651"/>
                  </a:moveTo>
                  <a:cubicBezTo>
                    <a:pt x="123" y="1513"/>
                    <a:pt x="56" y="1353"/>
                    <a:pt x="28" y="1173"/>
                  </a:cubicBezTo>
                  <a:cubicBezTo>
                    <a:pt x="0" y="993"/>
                    <a:pt x="22" y="822"/>
                    <a:pt x="97" y="660"/>
                  </a:cubicBezTo>
                  <a:cubicBezTo>
                    <a:pt x="171" y="499"/>
                    <a:pt x="285" y="361"/>
                    <a:pt x="439" y="246"/>
                  </a:cubicBezTo>
                  <a:cubicBezTo>
                    <a:pt x="678" y="68"/>
                    <a:pt x="929" y="0"/>
                    <a:pt x="1197" y="40"/>
                  </a:cubicBezTo>
                  <a:cubicBezTo>
                    <a:pt x="1466" y="82"/>
                    <a:pt x="1688" y="221"/>
                    <a:pt x="1863" y="457"/>
                  </a:cubicBezTo>
                  <a:cubicBezTo>
                    <a:pt x="2041" y="696"/>
                    <a:pt x="2111" y="951"/>
                    <a:pt x="2075" y="1220"/>
                  </a:cubicBezTo>
                  <a:cubicBezTo>
                    <a:pt x="2037" y="1492"/>
                    <a:pt x="1902" y="1716"/>
                    <a:pt x="1670" y="1889"/>
                  </a:cubicBezTo>
                  <a:cubicBezTo>
                    <a:pt x="1526" y="1996"/>
                    <a:pt x="1363" y="2067"/>
                    <a:pt x="1184" y="2099"/>
                  </a:cubicBezTo>
                  <a:cubicBezTo>
                    <a:pt x="1004" y="2131"/>
                    <a:pt x="832" y="2110"/>
                    <a:pt x="670" y="2034"/>
                  </a:cubicBezTo>
                  <a:cubicBezTo>
                    <a:pt x="508" y="1959"/>
                    <a:pt x="360" y="1832"/>
                    <a:pt x="225" y="1651"/>
                  </a:cubicBezTo>
                  <a:close/>
                  <a:moveTo>
                    <a:pt x="669" y="1355"/>
                  </a:moveTo>
                  <a:cubicBezTo>
                    <a:pt x="785" y="1510"/>
                    <a:pt x="912" y="1603"/>
                    <a:pt x="1048" y="1631"/>
                  </a:cubicBezTo>
                  <a:cubicBezTo>
                    <a:pt x="1184" y="1658"/>
                    <a:pt x="1307" y="1631"/>
                    <a:pt x="1415" y="1551"/>
                  </a:cubicBezTo>
                  <a:cubicBezTo>
                    <a:pt x="1523" y="1470"/>
                    <a:pt x="1584" y="1360"/>
                    <a:pt x="1596" y="1221"/>
                  </a:cubicBezTo>
                  <a:cubicBezTo>
                    <a:pt x="1606" y="1084"/>
                    <a:pt x="1554" y="936"/>
                    <a:pt x="1436" y="778"/>
                  </a:cubicBezTo>
                  <a:cubicBezTo>
                    <a:pt x="1321" y="624"/>
                    <a:pt x="1195" y="533"/>
                    <a:pt x="1061" y="504"/>
                  </a:cubicBezTo>
                  <a:cubicBezTo>
                    <a:pt x="925" y="476"/>
                    <a:pt x="802" y="504"/>
                    <a:pt x="694" y="584"/>
                  </a:cubicBezTo>
                  <a:cubicBezTo>
                    <a:pt x="586" y="665"/>
                    <a:pt x="524" y="775"/>
                    <a:pt x="512" y="913"/>
                  </a:cubicBezTo>
                  <a:cubicBezTo>
                    <a:pt x="500" y="1052"/>
                    <a:pt x="553" y="1199"/>
                    <a:pt x="669" y="1355"/>
                  </a:cubicBez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3" name="Freeform 75">
              <a:extLst>
                <a:ext uri="{FF2B5EF4-FFF2-40B4-BE49-F238E27FC236}">
                  <a16:creationId xmlns:a16="http://schemas.microsoft.com/office/drawing/2014/main" id="{D49CEF6F-C6C3-4899-B31A-31F64864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2168"/>
              <a:ext cx="111" cy="115"/>
            </a:xfrm>
            <a:custGeom>
              <a:avLst/>
              <a:gdLst>
                <a:gd name="T0" fmla="*/ 92106138 w 2588"/>
                <a:gd name="T1" fmla="*/ 101171905 h 2441"/>
                <a:gd name="T2" fmla="*/ 92106138 w 2588"/>
                <a:gd name="T3" fmla="*/ 101171905 h 2441"/>
                <a:gd name="T4" fmla="*/ 92106138 w 2588"/>
                <a:gd name="T5" fmla="*/ 101171905 h 2441"/>
                <a:gd name="T6" fmla="*/ 92106138 w 2588"/>
                <a:gd name="T7" fmla="*/ 101171905 h 2441"/>
                <a:gd name="T8" fmla="*/ 92106138 w 2588"/>
                <a:gd name="T9" fmla="*/ 101171905 h 2441"/>
                <a:gd name="T10" fmla="*/ 92106138 w 2588"/>
                <a:gd name="T11" fmla="*/ 101171905 h 2441"/>
                <a:gd name="T12" fmla="*/ 92106138 w 2588"/>
                <a:gd name="T13" fmla="*/ 101171905 h 2441"/>
                <a:gd name="T14" fmla="*/ 0 w 2588"/>
                <a:gd name="T15" fmla="*/ 101171905 h 2441"/>
                <a:gd name="T16" fmla="*/ 92106138 w 2588"/>
                <a:gd name="T17" fmla="*/ 101171905 h 2441"/>
                <a:gd name="T18" fmla="*/ 92106138 w 2588"/>
                <a:gd name="T19" fmla="*/ 101171905 h 2441"/>
                <a:gd name="T20" fmla="*/ 92106138 w 2588"/>
                <a:gd name="T21" fmla="*/ 101171905 h 2441"/>
                <a:gd name="T22" fmla="*/ 92106138 w 2588"/>
                <a:gd name="T23" fmla="*/ 101171905 h 2441"/>
                <a:gd name="T24" fmla="*/ 92106138 w 2588"/>
                <a:gd name="T25" fmla="*/ 101171905 h 2441"/>
                <a:gd name="T26" fmla="*/ 92106138 w 2588"/>
                <a:gd name="T27" fmla="*/ 101171905 h 2441"/>
                <a:gd name="T28" fmla="*/ 92106138 w 2588"/>
                <a:gd name="T29" fmla="*/ 101171905 h 2441"/>
                <a:gd name="T30" fmla="*/ 92106138 w 2588"/>
                <a:gd name="T31" fmla="*/ 101171905 h 2441"/>
                <a:gd name="T32" fmla="*/ 92106138 w 2588"/>
                <a:gd name="T33" fmla="*/ 101171905 h 2441"/>
                <a:gd name="T34" fmla="*/ 92106138 w 2588"/>
                <a:gd name="T35" fmla="*/ 0 h 2441"/>
                <a:gd name="T36" fmla="*/ 92106138 w 2588"/>
                <a:gd name="T37" fmla="*/ 101171905 h 2441"/>
                <a:gd name="T38" fmla="*/ 92106138 w 2588"/>
                <a:gd name="T39" fmla="*/ 101171905 h 24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88" h="2441">
                  <a:moveTo>
                    <a:pt x="2192" y="1888"/>
                  </a:moveTo>
                  <a:lnTo>
                    <a:pt x="2024" y="1647"/>
                  </a:lnTo>
                  <a:cubicBezTo>
                    <a:pt x="2025" y="1774"/>
                    <a:pt x="1996" y="1894"/>
                    <a:pt x="1935" y="2011"/>
                  </a:cubicBezTo>
                  <a:cubicBezTo>
                    <a:pt x="1874" y="2127"/>
                    <a:pt x="1789" y="2222"/>
                    <a:pt x="1683" y="2296"/>
                  </a:cubicBezTo>
                  <a:cubicBezTo>
                    <a:pt x="1576" y="2371"/>
                    <a:pt x="1461" y="2414"/>
                    <a:pt x="1342" y="2428"/>
                  </a:cubicBezTo>
                  <a:cubicBezTo>
                    <a:pt x="1223" y="2441"/>
                    <a:pt x="1114" y="2417"/>
                    <a:pt x="1016" y="2357"/>
                  </a:cubicBezTo>
                  <a:cubicBezTo>
                    <a:pt x="917" y="2297"/>
                    <a:pt x="815" y="2192"/>
                    <a:pt x="710" y="2041"/>
                  </a:cubicBezTo>
                  <a:lnTo>
                    <a:pt x="0" y="1020"/>
                  </a:lnTo>
                  <a:lnTo>
                    <a:pt x="427" y="724"/>
                  </a:lnTo>
                  <a:lnTo>
                    <a:pt x="942" y="1464"/>
                  </a:lnTo>
                  <a:cubicBezTo>
                    <a:pt x="1100" y="1691"/>
                    <a:pt x="1205" y="1825"/>
                    <a:pt x="1256" y="1864"/>
                  </a:cubicBezTo>
                  <a:cubicBezTo>
                    <a:pt x="1307" y="1904"/>
                    <a:pt x="1364" y="1926"/>
                    <a:pt x="1425" y="1926"/>
                  </a:cubicBezTo>
                  <a:cubicBezTo>
                    <a:pt x="1487" y="1927"/>
                    <a:pt x="1551" y="1906"/>
                    <a:pt x="1614" y="1861"/>
                  </a:cubicBezTo>
                  <a:cubicBezTo>
                    <a:pt x="1688" y="1811"/>
                    <a:pt x="1739" y="1746"/>
                    <a:pt x="1768" y="1665"/>
                  </a:cubicBezTo>
                  <a:cubicBezTo>
                    <a:pt x="1799" y="1585"/>
                    <a:pt x="1803" y="1507"/>
                    <a:pt x="1783" y="1434"/>
                  </a:cubicBezTo>
                  <a:cubicBezTo>
                    <a:pt x="1763" y="1360"/>
                    <a:pt x="1674" y="1208"/>
                    <a:pt x="1513" y="977"/>
                  </a:cubicBezTo>
                  <a:lnTo>
                    <a:pt x="1040" y="297"/>
                  </a:lnTo>
                  <a:lnTo>
                    <a:pt x="1467" y="0"/>
                  </a:lnTo>
                  <a:lnTo>
                    <a:pt x="2588" y="1612"/>
                  </a:lnTo>
                  <a:lnTo>
                    <a:pt x="2192" y="1888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4" name="Freeform 76">
              <a:extLst>
                <a:ext uri="{FF2B5EF4-FFF2-40B4-BE49-F238E27FC236}">
                  <a16:creationId xmlns:a16="http://schemas.microsoft.com/office/drawing/2014/main" id="{CEF1E801-8BE5-4109-8E21-6A2D9CC1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121"/>
              <a:ext cx="91" cy="99"/>
            </a:xfrm>
            <a:custGeom>
              <a:avLst/>
              <a:gdLst>
                <a:gd name="T0" fmla="*/ 91062913 w 2146"/>
                <a:gd name="T1" fmla="*/ 99859503 h 2129"/>
                <a:gd name="T2" fmla="*/ 91062913 w 2146"/>
                <a:gd name="T3" fmla="*/ 99859503 h 2129"/>
                <a:gd name="T4" fmla="*/ 91062913 w 2146"/>
                <a:gd name="T5" fmla="*/ 99859503 h 2129"/>
                <a:gd name="T6" fmla="*/ 91062913 w 2146"/>
                <a:gd name="T7" fmla="*/ 99859503 h 2129"/>
                <a:gd name="T8" fmla="*/ 91062913 w 2146"/>
                <a:gd name="T9" fmla="*/ 99859503 h 2129"/>
                <a:gd name="T10" fmla="*/ 91062913 w 2146"/>
                <a:gd name="T11" fmla="*/ 99859503 h 2129"/>
                <a:gd name="T12" fmla="*/ 91062913 w 2146"/>
                <a:gd name="T13" fmla="*/ 99859503 h 2129"/>
                <a:gd name="T14" fmla="*/ 91062913 w 2146"/>
                <a:gd name="T15" fmla="*/ 99859503 h 2129"/>
                <a:gd name="T16" fmla="*/ 91062913 w 2146"/>
                <a:gd name="T17" fmla="*/ 99859503 h 2129"/>
                <a:gd name="T18" fmla="*/ 67598330 w 2146"/>
                <a:gd name="T19" fmla="*/ 99859503 h 2129"/>
                <a:gd name="T20" fmla="*/ 27485769 w 2146"/>
                <a:gd name="T21" fmla="*/ 99859503 h 2129"/>
                <a:gd name="T22" fmla="*/ 91062913 w 2146"/>
                <a:gd name="T23" fmla="*/ 99859503 h 2129"/>
                <a:gd name="T24" fmla="*/ 91062913 w 2146"/>
                <a:gd name="T25" fmla="*/ 0 h 2129"/>
                <a:gd name="T26" fmla="*/ 91062913 w 2146"/>
                <a:gd name="T27" fmla="*/ 89708574 h 2129"/>
                <a:gd name="T28" fmla="*/ 91062913 w 2146"/>
                <a:gd name="T29" fmla="*/ 99859503 h 2129"/>
                <a:gd name="T30" fmla="*/ 91062913 w 2146"/>
                <a:gd name="T31" fmla="*/ 99859503 h 2129"/>
                <a:gd name="T32" fmla="*/ 91062913 w 2146"/>
                <a:gd name="T33" fmla="*/ 99859503 h 2129"/>
                <a:gd name="T34" fmla="*/ 91062913 w 2146"/>
                <a:gd name="T35" fmla="*/ 99859503 h 2129"/>
                <a:gd name="T36" fmla="*/ 91062913 w 2146"/>
                <a:gd name="T37" fmla="*/ 99859503 h 2129"/>
                <a:gd name="T38" fmla="*/ 91062913 w 2146"/>
                <a:gd name="T39" fmla="*/ 99859503 h 2129"/>
                <a:gd name="T40" fmla="*/ 91062913 w 2146"/>
                <a:gd name="T41" fmla="*/ 99859503 h 2129"/>
                <a:gd name="T42" fmla="*/ 91062913 w 2146"/>
                <a:gd name="T43" fmla="*/ 99859503 h 2129"/>
                <a:gd name="T44" fmla="*/ 91062913 w 2146"/>
                <a:gd name="T45" fmla="*/ 99859503 h 2129"/>
                <a:gd name="T46" fmla="*/ 91062913 w 2146"/>
                <a:gd name="T47" fmla="*/ 99859503 h 2129"/>
                <a:gd name="T48" fmla="*/ 91062913 w 2146"/>
                <a:gd name="T49" fmla="*/ 99859503 h 2129"/>
                <a:gd name="T50" fmla="*/ 91062913 w 2146"/>
                <a:gd name="T51" fmla="*/ 99859503 h 2129"/>
                <a:gd name="T52" fmla="*/ 91062913 w 2146"/>
                <a:gd name="T53" fmla="*/ 99859503 h 21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46" h="2129">
                  <a:moveTo>
                    <a:pt x="528" y="1927"/>
                  </a:moveTo>
                  <a:lnTo>
                    <a:pt x="917" y="1572"/>
                  </a:lnTo>
                  <a:cubicBezTo>
                    <a:pt x="992" y="1644"/>
                    <a:pt x="1071" y="1682"/>
                    <a:pt x="1157" y="1687"/>
                  </a:cubicBezTo>
                  <a:cubicBezTo>
                    <a:pt x="1243" y="1694"/>
                    <a:pt x="1336" y="1663"/>
                    <a:pt x="1438" y="1595"/>
                  </a:cubicBezTo>
                  <a:cubicBezTo>
                    <a:pt x="1550" y="1520"/>
                    <a:pt x="1620" y="1445"/>
                    <a:pt x="1649" y="1365"/>
                  </a:cubicBezTo>
                  <a:cubicBezTo>
                    <a:pt x="1668" y="1311"/>
                    <a:pt x="1660" y="1260"/>
                    <a:pt x="1628" y="1212"/>
                  </a:cubicBezTo>
                  <a:cubicBezTo>
                    <a:pt x="1607" y="1180"/>
                    <a:pt x="1578" y="1159"/>
                    <a:pt x="1544" y="1151"/>
                  </a:cubicBezTo>
                  <a:cubicBezTo>
                    <a:pt x="1509" y="1146"/>
                    <a:pt x="1447" y="1157"/>
                    <a:pt x="1361" y="1191"/>
                  </a:cubicBezTo>
                  <a:cubicBezTo>
                    <a:pt x="961" y="1347"/>
                    <a:pt x="693" y="1423"/>
                    <a:pt x="557" y="1423"/>
                  </a:cubicBezTo>
                  <a:cubicBezTo>
                    <a:pt x="370" y="1421"/>
                    <a:pt x="223" y="1341"/>
                    <a:pt x="118" y="1184"/>
                  </a:cubicBezTo>
                  <a:cubicBezTo>
                    <a:pt x="24" y="1043"/>
                    <a:pt x="0" y="887"/>
                    <a:pt x="48" y="715"/>
                  </a:cubicBezTo>
                  <a:cubicBezTo>
                    <a:pt x="95" y="544"/>
                    <a:pt x="236" y="381"/>
                    <a:pt x="471" y="224"/>
                  </a:cubicBezTo>
                  <a:cubicBezTo>
                    <a:pt x="694" y="75"/>
                    <a:pt x="885" y="1"/>
                    <a:pt x="1042" y="0"/>
                  </a:cubicBezTo>
                  <a:cubicBezTo>
                    <a:pt x="1200" y="0"/>
                    <a:pt x="1345" y="58"/>
                    <a:pt x="1482" y="174"/>
                  </a:cubicBezTo>
                  <a:lnTo>
                    <a:pt x="1125" y="521"/>
                  </a:lnTo>
                  <a:cubicBezTo>
                    <a:pt x="1066" y="469"/>
                    <a:pt x="999" y="443"/>
                    <a:pt x="929" y="441"/>
                  </a:cubicBezTo>
                  <a:cubicBezTo>
                    <a:pt x="857" y="439"/>
                    <a:pt x="777" y="469"/>
                    <a:pt x="686" y="529"/>
                  </a:cubicBezTo>
                  <a:cubicBezTo>
                    <a:pt x="572" y="605"/>
                    <a:pt x="501" y="675"/>
                    <a:pt x="473" y="740"/>
                  </a:cubicBezTo>
                  <a:cubicBezTo>
                    <a:pt x="456" y="785"/>
                    <a:pt x="459" y="826"/>
                    <a:pt x="483" y="861"/>
                  </a:cubicBezTo>
                  <a:cubicBezTo>
                    <a:pt x="503" y="891"/>
                    <a:pt x="535" y="909"/>
                    <a:pt x="578" y="911"/>
                  </a:cubicBezTo>
                  <a:cubicBezTo>
                    <a:pt x="636" y="914"/>
                    <a:pt x="798" y="864"/>
                    <a:pt x="1064" y="762"/>
                  </a:cubicBezTo>
                  <a:cubicBezTo>
                    <a:pt x="1328" y="661"/>
                    <a:pt x="1532" y="618"/>
                    <a:pt x="1673" y="633"/>
                  </a:cubicBezTo>
                  <a:cubicBezTo>
                    <a:pt x="1816" y="649"/>
                    <a:pt x="1932" y="728"/>
                    <a:pt x="2023" y="864"/>
                  </a:cubicBezTo>
                  <a:cubicBezTo>
                    <a:pt x="2123" y="1014"/>
                    <a:pt x="2146" y="1185"/>
                    <a:pt x="2093" y="1376"/>
                  </a:cubicBezTo>
                  <a:cubicBezTo>
                    <a:pt x="2041" y="1566"/>
                    <a:pt x="1890" y="1744"/>
                    <a:pt x="1646" y="1908"/>
                  </a:cubicBezTo>
                  <a:cubicBezTo>
                    <a:pt x="1423" y="2057"/>
                    <a:pt x="1218" y="2129"/>
                    <a:pt x="1028" y="2124"/>
                  </a:cubicBezTo>
                  <a:cubicBezTo>
                    <a:pt x="837" y="2121"/>
                    <a:pt x="671" y="2056"/>
                    <a:pt x="528" y="1927"/>
                  </a:cubicBez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5" name="Freeform 77">
              <a:extLst>
                <a:ext uri="{FF2B5EF4-FFF2-40B4-BE49-F238E27FC236}">
                  <a16:creationId xmlns:a16="http://schemas.microsoft.com/office/drawing/2014/main" id="{D55DE539-250B-45DB-B4F4-700651709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" y="2051"/>
              <a:ext cx="80" cy="120"/>
            </a:xfrm>
            <a:custGeom>
              <a:avLst/>
              <a:gdLst>
                <a:gd name="T0" fmla="*/ 2147483646 w 72"/>
                <a:gd name="T1" fmla="*/ 2147483646 h 104"/>
                <a:gd name="T2" fmla="*/ 0 w 72"/>
                <a:gd name="T3" fmla="*/ 2147483646 h 104"/>
                <a:gd name="T4" fmla="*/ 2147483646 w 72"/>
                <a:gd name="T5" fmla="*/ 0 h 104"/>
                <a:gd name="T6" fmla="*/ 2147483646 w 72"/>
                <a:gd name="T7" fmla="*/ 2147483646 h 104"/>
                <a:gd name="T8" fmla="*/ 2147483646 w 72"/>
                <a:gd name="T9" fmla="*/ 2147483646 h 104"/>
                <a:gd name="T10" fmla="*/ 2147483646 w 72"/>
                <a:gd name="T11" fmla="*/ 2147483646 h 104"/>
                <a:gd name="T12" fmla="*/ 2147483646 w 72"/>
                <a:gd name="T13" fmla="*/ 2147483646 h 104"/>
                <a:gd name="T14" fmla="*/ 2147483646 w 72"/>
                <a:gd name="T15" fmla="*/ 2147483646 h 104"/>
                <a:gd name="T16" fmla="*/ 2147483646 w 72"/>
                <a:gd name="T17" fmla="*/ 2147483646 h 104"/>
                <a:gd name="T18" fmla="*/ 2147483646 w 72"/>
                <a:gd name="T19" fmla="*/ 2147483646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" h="104">
                  <a:moveTo>
                    <a:pt x="9" y="28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6" y="16"/>
                  </a:lnTo>
                  <a:lnTo>
                    <a:pt x="9" y="28"/>
                  </a:lnTo>
                  <a:close/>
                  <a:moveTo>
                    <a:pt x="55" y="104"/>
                  </a:moveTo>
                  <a:lnTo>
                    <a:pt x="15" y="37"/>
                  </a:lnTo>
                  <a:lnTo>
                    <a:pt x="31" y="25"/>
                  </a:lnTo>
                  <a:lnTo>
                    <a:pt x="72" y="92"/>
                  </a:lnTo>
                  <a:lnTo>
                    <a:pt x="55" y="104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6" name="Freeform 78">
              <a:extLst>
                <a:ext uri="{FF2B5EF4-FFF2-40B4-BE49-F238E27FC236}">
                  <a16:creationId xmlns:a16="http://schemas.microsoft.com/office/drawing/2014/main" id="{466F286A-B98F-43B8-886E-8B5C6065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2029"/>
              <a:ext cx="110" cy="115"/>
            </a:xfrm>
            <a:custGeom>
              <a:avLst/>
              <a:gdLst>
                <a:gd name="T0" fmla="*/ 184261467 w 1282"/>
                <a:gd name="T1" fmla="*/ 203092615 h 1216"/>
                <a:gd name="T2" fmla="*/ 184261467 w 1282"/>
                <a:gd name="T3" fmla="*/ 203092615 h 1216"/>
                <a:gd name="T4" fmla="*/ 184261467 w 1282"/>
                <a:gd name="T5" fmla="*/ 203092615 h 1216"/>
                <a:gd name="T6" fmla="*/ 184261467 w 1282"/>
                <a:gd name="T7" fmla="*/ 203092615 h 1216"/>
                <a:gd name="T8" fmla="*/ 184261467 w 1282"/>
                <a:gd name="T9" fmla="*/ 203092615 h 1216"/>
                <a:gd name="T10" fmla="*/ 184261467 w 1282"/>
                <a:gd name="T11" fmla="*/ 203092615 h 1216"/>
                <a:gd name="T12" fmla="*/ 184261467 w 1282"/>
                <a:gd name="T13" fmla="*/ 203092615 h 1216"/>
                <a:gd name="T14" fmla="*/ 184261467 w 1282"/>
                <a:gd name="T15" fmla="*/ 203092615 h 1216"/>
                <a:gd name="T16" fmla="*/ 184261467 w 1282"/>
                <a:gd name="T17" fmla="*/ 203092615 h 1216"/>
                <a:gd name="T18" fmla="*/ 184261467 w 1282"/>
                <a:gd name="T19" fmla="*/ 203092615 h 1216"/>
                <a:gd name="T20" fmla="*/ 184261467 w 1282"/>
                <a:gd name="T21" fmla="*/ 203092615 h 1216"/>
                <a:gd name="T22" fmla="*/ 0 w 1282"/>
                <a:gd name="T23" fmla="*/ 203092615 h 1216"/>
                <a:gd name="T24" fmla="*/ 184261467 w 1282"/>
                <a:gd name="T25" fmla="*/ 203092615 h 1216"/>
                <a:gd name="T26" fmla="*/ 184261467 w 1282"/>
                <a:gd name="T27" fmla="*/ 203092615 h 1216"/>
                <a:gd name="T28" fmla="*/ 184261467 w 1282"/>
                <a:gd name="T29" fmla="*/ 203092615 h 1216"/>
                <a:gd name="T30" fmla="*/ 184261467 w 1282"/>
                <a:gd name="T31" fmla="*/ 203092615 h 1216"/>
                <a:gd name="T32" fmla="*/ 184261467 w 1282"/>
                <a:gd name="T33" fmla="*/ 203092615 h 1216"/>
                <a:gd name="T34" fmla="*/ 184261467 w 1282"/>
                <a:gd name="T35" fmla="*/ 203092615 h 1216"/>
                <a:gd name="T36" fmla="*/ 184261467 w 1282"/>
                <a:gd name="T37" fmla="*/ 203092615 h 1216"/>
                <a:gd name="T38" fmla="*/ 184261467 w 1282"/>
                <a:gd name="T39" fmla="*/ 203092615 h 1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82" h="1216">
                  <a:moveTo>
                    <a:pt x="1282" y="735"/>
                  </a:moveTo>
                  <a:lnTo>
                    <a:pt x="1063" y="875"/>
                  </a:lnTo>
                  <a:lnTo>
                    <a:pt x="794" y="452"/>
                  </a:lnTo>
                  <a:cubicBezTo>
                    <a:pt x="737" y="362"/>
                    <a:pt x="695" y="308"/>
                    <a:pt x="669" y="287"/>
                  </a:cubicBezTo>
                  <a:cubicBezTo>
                    <a:pt x="643" y="267"/>
                    <a:pt x="616" y="257"/>
                    <a:pt x="585" y="255"/>
                  </a:cubicBezTo>
                  <a:cubicBezTo>
                    <a:pt x="555" y="254"/>
                    <a:pt x="524" y="263"/>
                    <a:pt x="495" y="282"/>
                  </a:cubicBezTo>
                  <a:cubicBezTo>
                    <a:pt x="456" y="306"/>
                    <a:pt x="430" y="338"/>
                    <a:pt x="413" y="378"/>
                  </a:cubicBezTo>
                  <a:cubicBezTo>
                    <a:pt x="396" y="419"/>
                    <a:pt x="393" y="459"/>
                    <a:pt x="403" y="500"/>
                  </a:cubicBezTo>
                  <a:cubicBezTo>
                    <a:pt x="414" y="542"/>
                    <a:pt x="448" y="609"/>
                    <a:pt x="507" y="701"/>
                  </a:cubicBezTo>
                  <a:lnTo>
                    <a:pt x="747" y="1076"/>
                  </a:lnTo>
                  <a:lnTo>
                    <a:pt x="527" y="1216"/>
                  </a:lnTo>
                  <a:lnTo>
                    <a:pt x="0" y="388"/>
                  </a:lnTo>
                  <a:lnTo>
                    <a:pt x="203" y="258"/>
                  </a:lnTo>
                  <a:lnTo>
                    <a:pt x="281" y="380"/>
                  </a:lnTo>
                  <a:cubicBezTo>
                    <a:pt x="294" y="240"/>
                    <a:pt x="354" y="136"/>
                    <a:pt x="464" y="66"/>
                  </a:cubicBezTo>
                  <a:cubicBezTo>
                    <a:pt x="513" y="35"/>
                    <a:pt x="563" y="15"/>
                    <a:pt x="613" y="7"/>
                  </a:cubicBezTo>
                  <a:cubicBezTo>
                    <a:pt x="665" y="0"/>
                    <a:pt x="709" y="2"/>
                    <a:pt x="747" y="16"/>
                  </a:cubicBezTo>
                  <a:cubicBezTo>
                    <a:pt x="785" y="30"/>
                    <a:pt x="818" y="52"/>
                    <a:pt x="849" y="80"/>
                  </a:cubicBezTo>
                  <a:cubicBezTo>
                    <a:pt x="878" y="110"/>
                    <a:pt x="914" y="157"/>
                    <a:pt x="954" y="220"/>
                  </a:cubicBezTo>
                  <a:lnTo>
                    <a:pt x="1282" y="735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7" name="Freeform 79">
              <a:extLst>
                <a:ext uri="{FF2B5EF4-FFF2-40B4-BE49-F238E27FC236}">
                  <a16:creationId xmlns:a16="http://schemas.microsoft.com/office/drawing/2014/main" id="{42A923F2-50BD-442E-AF6A-BC8CC5DA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59"/>
              <a:ext cx="108" cy="147"/>
            </a:xfrm>
            <a:custGeom>
              <a:avLst/>
              <a:gdLst>
                <a:gd name="T0" fmla="*/ 182620657 w 1270"/>
                <a:gd name="T1" fmla="*/ 204456021 h 1544"/>
                <a:gd name="T2" fmla="*/ 182620657 w 1270"/>
                <a:gd name="T3" fmla="*/ 204456021 h 1544"/>
                <a:gd name="T4" fmla="*/ 182620657 w 1270"/>
                <a:gd name="T5" fmla="*/ 204456021 h 1544"/>
                <a:gd name="T6" fmla="*/ 182620657 w 1270"/>
                <a:gd name="T7" fmla="*/ 204456021 h 1544"/>
                <a:gd name="T8" fmla="*/ 182620657 w 1270"/>
                <a:gd name="T9" fmla="*/ 204456021 h 1544"/>
                <a:gd name="T10" fmla="*/ 182620657 w 1270"/>
                <a:gd name="T11" fmla="*/ 204456021 h 1544"/>
                <a:gd name="T12" fmla="*/ 182620657 w 1270"/>
                <a:gd name="T13" fmla="*/ 204456021 h 1544"/>
                <a:gd name="T14" fmla="*/ 182620657 w 1270"/>
                <a:gd name="T15" fmla="*/ 204456021 h 1544"/>
                <a:gd name="T16" fmla="*/ 182620657 w 1270"/>
                <a:gd name="T17" fmla="*/ 204456021 h 1544"/>
                <a:gd name="T18" fmla="*/ 182620657 w 1270"/>
                <a:gd name="T19" fmla="*/ 204456021 h 1544"/>
                <a:gd name="T20" fmla="*/ 182620657 w 1270"/>
                <a:gd name="T21" fmla="*/ 204456021 h 1544"/>
                <a:gd name="T22" fmla="*/ 182620657 w 1270"/>
                <a:gd name="T23" fmla="*/ 204456021 h 1544"/>
                <a:gd name="T24" fmla="*/ 182620657 w 1270"/>
                <a:gd name="T25" fmla="*/ 204456021 h 1544"/>
                <a:gd name="T26" fmla="*/ 182620657 w 1270"/>
                <a:gd name="T27" fmla="*/ 204456021 h 1544"/>
                <a:gd name="T28" fmla="*/ 182620657 w 1270"/>
                <a:gd name="T29" fmla="*/ 204456021 h 1544"/>
                <a:gd name="T30" fmla="*/ 182620657 w 1270"/>
                <a:gd name="T31" fmla="*/ 0 h 1544"/>
                <a:gd name="T32" fmla="*/ 182620657 w 1270"/>
                <a:gd name="T33" fmla="*/ 204456021 h 1544"/>
                <a:gd name="T34" fmla="*/ 182620657 w 1270"/>
                <a:gd name="T35" fmla="*/ 204456021 h 1544"/>
                <a:gd name="T36" fmla="*/ 182620657 w 1270"/>
                <a:gd name="T37" fmla="*/ 204456021 h 1544"/>
                <a:gd name="T38" fmla="*/ 182620657 w 1270"/>
                <a:gd name="T39" fmla="*/ 204456021 h 1544"/>
                <a:gd name="T40" fmla="*/ 182620657 w 1270"/>
                <a:gd name="T41" fmla="*/ 204456021 h 1544"/>
                <a:gd name="T42" fmla="*/ 182620657 w 1270"/>
                <a:gd name="T43" fmla="*/ 204456021 h 1544"/>
                <a:gd name="T44" fmla="*/ 182620657 w 1270"/>
                <a:gd name="T45" fmla="*/ 204456021 h 1544"/>
                <a:gd name="T46" fmla="*/ 182620657 w 1270"/>
                <a:gd name="T47" fmla="*/ 204456021 h 1544"/>
                <a:gd name="T48" fmla="*/ 182620657 w 1270"/>
                <a:gd name="T49" fmla="*/ 204456021 h 1544"/>
                <a:gd name="T50" fmla="*/ 182620657 w 1270"/>
                <a:gd name="T51" fmla="*/ 204456021 h 1544"/>
                <a:gd name="T52" fmla="*/ 182620657 w 1270"/>
                <a:gd name="T53" fmla="*/ 204456021 h 1544"/>
                <a:gd name="T54" fmla="*/ 182620657 w 1270"/>
                <a:gd name="T55" fmla="*/ 204456021 h 1544"/>
                <a:gd name="T56" fmla="*/ 182620657 w 1270"/>
                <a:gd name="T57" fmla="*/ 204456021 h 1544"/>
                <a:gd name="T58" fmla="*/ 182620657 w 1270"/>
                <a:gd name="T59" fmla="*/ 204456021 h 1544"/>
                <a:gd name="T60" fmla="*/ 182620657 w 1270"/>
                <a:gd name="T61" fmla="*/ 204456021 h 1544"/>
                <a:gd name="T62" fmla="*/ 182620657 w 1270"/>
                <a:gd name="T63" fmla="*/ 204456021 h 1544"/>
                <a:gd name="T64" fmla="*/ 182620657 w 1270"/>
                <a:gd name="T65" fmla="*/ 204456021 h 15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70" h="1544">
                  <a:moveTo>
                    <a:pt x="445" y="1377"/>
                  </a:moveTo>
                  <a:lnTo>
                    <a:pt x="716" y="1251"/>
                  </a:lnTo>
                  <a:cubicBezTo>
                    <a:pt x="738" y="1277"/>
                    <a:pt x="761" y="1291"/>
                    <a:pt x="783" y="1293"/>
                  </a:cubicBezTo>
                  <a:cubicBezTo>
                    <a:pt x="814" y="1296"/>
                    <a:pt x="851" y="1283"/>
                    <a:pt x="896" y="1255"/>
                  </a:cubicBezTo>
                  <a:cubicBezTo>
                    <a:pt x="954" y="1220"/>
                    <a:pt x="991" y="1184"/>
                    <a:pt x="1010" y="1149"/>
                  </a:cubicBezTo>
                  <a:cubicBezTo>
                    <a:pt x="1022" y="1125"/>
                    <a:pt x="1025" y="1098"/>
                    <a:pt x="1019" y="1066"/>
                  </a:cubicBezTo>
                  <a:cubicBezTo>
                    <a:pt x="1015" y="1043"/>
                    <a:pt x="997" y="1007"/>
                    <a:pt x="966" y="958"/>
                  </a:cubicBezTo>
                  <a:lnTo>
                    <a:pt x="891" y="836"/>
                  </a:lnTo>
                  <a:cubicBezTo>
                    <a:pt x="881" y="967"/>
                    <a:pt x="826" y="1064"/>
                    <a:pt x="725" y="1126"/>
                  </a:cubicBezTo>
                  <a:cubicBezTo>
                    <a:pt x="613" y="1196"/>
                    <a:pt x="495" y="1204"/>
                    <a:pt x="370" y="1149"/>
                  </a:cubicBezTo>
                  <a:cubicBezTo>
                    <a:pt x="273" y="1106"/>
                    <a:pt x="189" y="1029"/>
                    <a:pt x="120" y="918"/>
                  </a:cubicBezTo>
                  <a:cubicBezTo>
                    <a:pt x="33" y="778"/>
                    <a:pt x="0" y="650"/>
                    <a:pt x="22" y="534"/>
                  </a:cubicBezTo>
                  <a:cubicBezTo>
                    <a:pt x="43" y="419"/>
                    <a:pt x="104" y="330"/>
                    <a:pt x="204" y="268"/>
                  </a:cubicBezTo>
                  <a:cubicBezTo>
                    <a:pt x="307" y="204"/>
                    <a:pt x="421" y="196"/>
                    <a:pt x="544" y="245"/>
                  </a:cubicBezTo>
                  <a:lnTo>
                    <a:pt x="471" y="128"/>
                  </a:lnTo>
                  <a:lnTo>
                    <a:pt x="677" y="0"/>
                  </a:lnTo>
                  <a:lnTo>
                    <a:pt x="1142" y="749"/>
                  </a:lnTo>
                  <a:cubicBezTo>
                    <a:pt x="1203" y="847"/>
                    <a:pt x="1241" y="925"/>
                    <a:pt x="1255" y="984"/>
                  </a:cubicBezTo>
                  <a:cubicBezTo>
                    <a:pt x="1269" y="1043"/>
                    <a:pt x="1270" y="1096"/>
                    <a:pt x="1258" y="1142"/>
                  </a:cubicBezTo>
                  <a:cubicBezTo>
                    <a:pt x="1246" y="1187"/>
                    <a:pt x="1220" y="1233"/>
                    <a:pt x="1181" y="1279"/>
                  </a:cubicBezTo>
                  <a:cubicBezTo>
                    <a:pt x="1141" y="1326"/>
                    <a:pt x="1084" y="1372"/>
                    <a:pt x="1010" y="1418"/>
                  </a:cubicBezTo>
                  <a:cubicBezTo>
                    <a:pt x="868" y="1506"/>
                    <a:pt x="753" y="1544"/>
                    <a:pt x="664" y="1533"/>
                  </a:cubicBezTo>
                  <a:cubicBezTo>
                    <a:pt x="575" y="1521"/>
                    <a:pt x="507" y="1478"/>
                    <a:pt x="461" y="1404"/>
                  </a:cubicBezTo>
                  <a:cubicBezTo>
                    <a:pt x="456" y="1396"/>
                    <a:pt x="450" y="1387"/>
                    <a:pt x="445" y="1377"/>
                  </a:cubicBezTo>
                  <a:close/>
                  <a:moveTo>
                    <a:pt x="338" y="765"/>
                  </a:moveTo>
                  <a:cubicBezTo>
                    <a:pt x="393" y="853"/>
                    <a:pt x="451" y="907"/>
                    <a:pt x="511" y="926"/>
                  </a:cubicBezTo>
                  <a:cubicBezTo>
                    <a:pt x="570" y="947"/>
                    <a:pt x="625" y="941"/>
                    <a:pt x="676" y="910"/>
                  </a:cubicBezTo>
                  <a:cubicBezTo>
                    <a:pt x="730" y="876"/>
                    <a:pt x="762" y="827"/>
                    <a:pt x="773" y="762"/>
                  </a:cubicBezTo>
                  <a:cubicBezTo>
                    <a:pt x="784" y="697"/>
                    <a:pt x="763" y="622"/>
                    <a:pt x="712" y="540"/>
                  </a:cubicBezTo>
                  <a:cubicBezTo>
                    <a:pt x="659" y="454"/>
                    <a:pt x="601" y="400"/>
                    <a:pt x="540" y="381"/>
                  </a:cubicBezTo>
                  <a:cubicBezTo>
                    <a:pt x="478" y="361"/>
                    <a:pt x="419" y="368"/>
                    <a:pt x="365" y="402"/>
                  </a:cubicBezTo>
                  <a:cubicBezTo>
                    <a:pt x="313" y="434"/>
                    <a:pt x="281" y="482"/>
                    <a:pt x="273" y="544"/>
                  </a:cubicBezTo>
                  <a:cubicBezTo>
                    <a:pt x="264" y="607"/>
                    <a:pt x="286" y="680"/>
                    <a:pt x="338" y="765"/>
                  </a:cubicBez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8" name="Freeform 80">
              <a:extLst>
                <a:ext uri="{FF2B5EF4-FFF2-40B4-BE49-F238E27FC236}">
                  <a16:creationId xmlns:a16="http://schemas.microsoft.com/office/drawing/2014/main" id="{D8A2AAA7-4EE0-49B3-BC25-C28B49D5F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1839"/>
              <a:ext cx="95" cy="157"/>
            </a:xfrm>
            <a:custGeom>
              <a:avLst/>
              <a:gdLst>
                <a:gd name="T0" fmla="*/ 2147483646 w 85"/>
                <a:gd name="T1" fmla="*/ 2147483646 h 134"/>
                <a:gd name="T2" fmla="*/ 0 w 85"/>
                <a:gd name="T3" fmla="*/ 2147483646 h 134"/>
                <a:gd name="T4" fmla="*/ 2147483646 w 85"/>
                <a:gd name="T5" fmla="*/ 0 h 134"/>
                <a:gd name="T6" fmla="*/ 2147483646 w 85"/>
                <a:gd name="T7" fmla="*/ 2147483646 h 134"/>
                <a:gd name="T8" fmla="*/ 2147483646 w 85"/>
                <a:gd name="T9" fmla="*/ 2147483646 h 134"/>
                <a:gd name="T10" fmla="*/ 2147483646 w 85"/>
                <a:gd name="T11" fmla="*/ 2147483646 h 134"/>
                <a:gd name="T12" fmla="*/ 2147483646 w 85"/>
                <a:gd name="T13" fmla="*/ 2147483646 h 134"/>
                <a:gd name="T14" fmla="*/ 2147483646 w 85"/>
                <a:gd name="T15" fmla="*/ 2147483646 h 134"/>
                <a:gd name="T16" fmla="*/ 2147483646 w 85"/>
                <a:gd name="T17" fmla="*/ 2147483646 h 134"/>
                <a:gd name="T18" fmla="*/ 2147483646 w 85"/>
                <a:gd name="T19" fmla="*/ 2147483646 h 134"/>
                <a:gd name="T20" fmla="*/ 2147483646 w 85"/>
                <a:gd name="T21" fmla="*/ 2147483646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" h="134">
                  <a:moveTo>
                    <a:pt x="53" y="134"/>
                  </a:moveTo>
                  <a:lnTo>
                    <a:pt x="0" y="39"/>
                  </a:lnTo>
                  <a:lnTo>
                    <a:pt x="60" y="0"/>
                  </a:lnTo>
                  <a:lnTo>
                    <a:pt x="69" y="16"/>
                  </a:lnTo>
                  <a:lnTo>
                    <a:pt x="27" y="44"/>
                  </a:lnTo>
                  <a:lnTo>
                    <a:pt x="39" y="66"/>
                  </a:lnTo>
                  <a:lnTo>
                    <a:pt x="76" y="43"/>
                  </a:lnTo>
                  <a:lnTo>
                    <a:pt x="85" y="59"/>
                  </a:lnTo>
                  <a:lnTo>
                    <a:pt x="48" y="82"/>
                  </a:lnTo>
                  <a:lnTo>
                    <a:pt x="71" y="123"/>
                  </a:lnTo>
                  <a:lnTo>
                    <a:pt x="53" y="134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9" name="Freeform 81">
              <a:extLst>
                <a:ext uri="{FF2B5EF4-FFF2-40B4-BE49-F238E27FC236}">
                  <a16:creationId xmlns:a16="http://schemas.microsoft.com/office/drawing/2014/main" id="{C7D85037-03A9-41F1-9A4F-B9BE1108D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1815"/>
              <a:ext cx="76" cy="123"/>
            </a:xfrm>
            <a:custGeom>
              <a:avLst/>
              <a:gdLst>
                <a:gd name="T0" fmla="*/ 2147483646 w 69"/>
                <a:gd name="T1" fmla="*/ 2147483646 h 106"/>
                <a:gd name="T2" fmla="*/ 0 w 69"/>
                <a:gd name="T3" fmla="*/ 2147483646 h 106"/>
                <a:gd name="T4" fmla="*/ 2147483646 w 69"/>
                <a:gd name="T5" fmla="*/ 0 h 106"/>
                <a:gd name="T6" fmla="*/ 2147483646 w 69"/>
                <a:gd name="T7" fmla="*/ 2147483646 h 106"/>
                <a:gd name="T8" fmla="*/ 2147483646 w 69"/>
                <a:gd name="T9" fmla="*/ 2147483646 h 106"/>
                <a:gd name="T10" fmla="*/ 2147483646 w 69"/>
                <a:gd name="T11" fmla="*/ 2147483646 h 106"/>
                <a:gd name="T12" fmla="*/ 2147483646 w 69"/>
                <a:gd name="T13" fmla="*/ 2147483646 h 106"/>
                <a:gd name="T14" fmla="*/ 2147483646 w 69"/>
                <a:gd name="T15" fmla="*/ 2147483646 h 106"/>
                <a:gd name="T16" fmla="*/ 2147483646 w 69"/>
                <a:gd name="T17" fmla="*/ 2147483646 h 106"/>
                <a:gd name="T18" fmla="*/ 2147483646 w 69"/>
                <a:gd name="T19" fmla="*/ 2147483646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106">
                  <a:moveTo>
                    <a:pt x="9" y="28"/>
                  </a:moveTo>
                  <a:lnTo>
                    <a:pt x="0" y="11"/>
                  </a:lnTo>
                  <a:lnTo>
                    <a:pt x="17" y="0"/>
                  </a:lnTo>
                  <a:lnTo>
                    <a:pt x="26" y="17"/>
                  </a:lnTo>
                  <a:lnTo>
                    <a:pt x="9" y="28"/>
                  </a:lnTo>
                  <a:close/>
                  <a:moveTo>
                    <a:pt x="52" y="106"/>
                  </a:moveTo>
                  <a:lnTo>
                    <a:pt x="15" y="37"/>
                  </a:lnTo>
                  <a:lnTo>
                    <a:pt x="31" y="26"/>
                  </a:lnTo>
                  <a:lnTo>
                    <a:pt x="69" y="95"/>
                  </a:lnTo>
                  <a:lnTo>
                    <a:pt x="52" y="106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80" name="Freeform 82">
              <a:extLst>
                <a:ext uri="{FF2B5EF4-FFF2-40B4-BE49-F238E27FC236}">
                  <a16:creationId xmlns:a16="http://schemas.microsoft.com/office/drawing/2014/main" id="{0A8D9CFB-A2D4-4AF4-82DE-5F01B9BED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806"/>
              <a:ext cx="59" cy="107"/>
            </a:xfrm>
            <a:custGeom>
              <a:avLst/>
              <a:gdLst>
                <a:gd name="T0" fmla="*/ 176464534 w 718"/>
                <a:gd name="T1" fmla="*/ 200506763 h 1146"/>
                <a:gd name="T2" fmla="*/ 176464534 w 718"/>
                <a:gd name="T3" fmla="*/ 200506763 h 1146"/>
                <a:gd name="T4" fmla="*/ 0 w 718"/>
                <a:gd name="T5" fmla="*/ 200506763 h 1146"/>
                <a:gd name="T6" fmla="*/ 176464534 w 718"/>
                <a:gd name="T7" fmla="*/ 200506763 h 1146"/>
                <a:gd name="T8" fmla="*/ 176464534 w 718"/>
                <a:gd name="T9" fmla="*/ 200506763 h 1146"/>
                <a:gd name="T10" fmla="*/ 176464534 w 718"/>
                <a:gd name="T11" fmla="*/ 200506763 h 1146"/>
                <a:gd name="T12" fmla="*/ 176464534 w 718"/>
                <a:gd name="T13" fmla="*/ 200506763 h 1146"/>
                <a:gd name="T14" fmla="*/ 176464534 w 718"/>
                <a:gd name="T15" fmla="*/ 34197328 h 1146"/>
                <a:gd name="T16" fmla="*/ 176464534 w 718"/>
                <a:gd name="T17" fmla="*/ 200506763 h 1146"/>
                <a:gd name="T18" fmla="*/ 176464534 w 718"/>
                <a:gd name="T19" fmla="*/ 200506763 h 1146"/>
                <a:gd name="T20" fmla="*/ 176464534 w 718"/>
                <a:gd name="T21" fmla="*/ 200506763 h 1146"/>
                <a:gd name="T22" fmla="*/ 176464534 w 718"/>
                <a:gd name="T23" fmla="*/ 200506763 h 1146"/>
                <a:gd name="T24" fmla="*/ 176464534 w 718"/>
                <a:gd name="T25" fmla="*/ 200506763 h 1146"/>
                <a:gd name="T26" fmla="*/ 176464534 w 718"/>
                <a:gd name="T27" fmla="*/ 200506763 h 1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8" h="1146">
                  <a:moveTo>
                    <a:pt x="718" y="1015"/>
                  </a:moveTo>
                  <a:lnTo>
                    <a:pt x="494" y="1146"/>
                  </a:lnTo>
                  <a:lnTo>
                    <a:pt x="0" y="298"/>
                  </a:lnTo>
                  <a:lnTo>
                    <a:pt x="208" y="176"/>
                  </a:lnTo>
                  <a:lnTo>
                    <a:pt x="278" y="297"/>
                  </a:lnTo>
                  <a:cubicBezTo>
                    <a:pt x="281" y="219"/>
                    <a:pt x="291" y="163"/>
                    <a:pt x="309" y="128"/>
                  </a:cubicBezTo>
                  <a:cubicBezTo>
                    <a:pt x="327" y="93"/>
                    <a:pt x="354" y="65"/>
                    <a:pt x="390" y="44"/>
                  </a:cubicBezTo>
                  <a:cubicBezTo>
                    <a:pt x="441" y="15"/>
                    <a:pt x="499" y="0"/>
                    <a:pt x="563" y="1"/>
                  </a:cubicBezTo>
                  <a:lnTo>
                    <a:pt x="607" y="237"/>
                  </a:lnTo>
                  <a:cubicBezTo>
                    <a:pt x="555" y="234"/>
                    <a:pt x="513" y="243"/>
                    <a:pt x="480" y="262"/>
                  </a:cubicBezTo>
                  <a:cubicBezTo>
                    <a:pt x="449" y="280"/>
                    <a:pt x="427" y="304"/>
                    <a:pt x="415" y="334"/>
                  </a:cubicBezTo>
                  <a:cubicBezTo>
                    <a:pt x="404" y="364"/>
                    <a:pt x="405" y="405"/>
                    <a:pt x="419" y="458"/>
                  </a:cubicBezTo>
                  <a:cubicBezTo>
                    <a:pt x="433" y="511"/>
                    <a:pt x="481" y="609"/>
                    <a:pt x="565" y="753"/>
                  </a:cubicBezTo>
                  <a:lnTo>
                    <a:pt x="718" y="1015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81" name="Freeform 83">
              <a:extLst>
                <a:ext uri="{FF2B5EF4-FFF2-40B4-BE49-F238E27FC236}">
                  <a16:creationId xmlns:a16="http://schemas.microsoft.com/office/drawing/2014/main" id="{5778702A-CF6D-44F4-9334-2768674E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1768"/>
              <a:ext cx="90" cy="101"/>
            </a:xfrm>
            <a:custGeom>
              <a:avLst/>
              <a:gdLst>
                <a:gd name="T0" fmla="*/ 182161666 w 1061"/>
                <a:gd name="T1" fmla="*/ 202139654 h 1073"/>
                <a:gd name="T2" fmla="*/ 182161666 w 1061"/>
                <a:gd name="T3" fmla="*/ 202139654 h 1073"/>
                <a:gd name="T4" fmla="*/ 182161666 w 1061"/>
                <a:gd name="T5" fmla="*/ 202139654 h 1073"/>
                <a:gd name="T6" fmla="*/ 182161666 w 1061"/>
                <a:gd name="T7" fmla="*/ 202139654 h 1073"/>
                <a:gd name="T8" fmla="*/ 182161666 w 1061"/>
                <a:gd name="T9" fmla="*/ 202139654 h 1073"/>
                <a:gd name="T10" fmla="*/ 182161666 w 1061"/>
                <a:gd name="T11" fmla="*/ 202139654 h 1073"/>
                <a:gd name="T12" fmla="*/ 182161666 w 1061"/>
                <a:gd name="T13" fmla="*/ 202139654 h 1073"/>
                <a:gd name="T14" fmla="*/ 182161666 w 1061"/>
                <a:gd name="T15" fmla="*/ 202139654 h 1073"/>
                <a:gd name="T16" fmla="*/ 182161666 w 1061"/>
                <a:gd name="T17" fmla="*/ 202139654 h 1073"/>
                <a:gd name="T18" fmla="*/ 182161666 w 1061"/>
                <a:gd name="T19" fmla="*/ 202139654 h 1073"/>
                <a:gd name="T20" fmla="*/ 182161666 w 1061"/>
                <a:gd name="T21" fmla="*/ 202139654 h 1073"/>
                <a:gd name="T22" fmla="*/ 182161666 w 1061"/>
                <a:gd name="T23" fmla="*/ 202139654 h 1073"/>
                <a:gd name="T24" fmla="*/ 182161666 w 1061"/>
                <a:gd name="T25" fmla="*/ 179798253 h 1073"/>
                <a:gd name="T26" fmla="*/ 182161666 w 1061"/>
                <a:gd name="T27" fmla="*/ 202139654 h 1073"/>
                <a:gd name="T28" fmla="*/ 182161666 w 1061"/>
                <a:gd name="T29" fmla="*/ 202139654 h 1073"/>
                <a:gd name="T30" fmla="*/ 182161666 w 1061"/>
                <a:gd name="T31" fmla="*/ 202139654 h 1073"/>
                <a:gd name="T32" fmla="*/ 182161666 w 1061"/>
                <a:gd name="T33" fmla="*/ 202139654 h 1073"/>
                <a:gd name="T34" fmla="*/ 182161666 w 1061"/>
                <a:gd name="T35" fmla="*/ 202139654 h 1073"/>
                <a:gd name="T36" fmla="*/ 182161666 w 1061"/>
                <a:gd name="T37" fmla="*/ 202139654 h 1073"/>
                <a:gd name="T38" fmla="*/ 182161666 w 1061"/>
                <a:gd name="T39" fmla="*/ 202139654 h 1073"/>
                <a:gd name="T40" fmla="*/ 182161666 w 1061"/>
                <a:gd name="T41" fmla="*/ 202139654 h 1073"/>
                <a:gd name="T42" fmla="*/ 182161666 w 1061"/>
                <a:gd name="T43" fmla="*/ 202139654 h 1073"/>
                <a:gd name="T44" fmla="*/ 182161666 w 1061"/>
                <a:gd name="T45" fmla="*/ 202139654 h 1073"/>
                <a:gd name="T46" fmla="*/ 182161666 w 1061"/>
                <a:gd name="T47" fmla="*/ 202139654 h 1073"/>
                <a:gd name="T48" fmla="*/ 182161666 w 1061"/>
                <a:gd name="T49" fmla="*/ 202139654 h 1073"/>
                <a:gd name="T50" fmla="*/ 182161666 w 1061"/>
                <a:gd name="T51" fmla="*/ 202139654 h 1073"/>
                <a:gd name="T52" fmla="*/ 182161666 w 1061"/>
                <a:gd name="T53" fmla="*/ 202139654 h 10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61" h="1073">
                  <a:moveTo>
                    <a:pt x="228" y="949"/>
                  </a:moveTo>
                  <a:lnTo>
                    <a:pt x="435" y="785"/>
                  </a:lnTo>
                  <a:cubicBezTo>
                    <a:pt x="470" y="823"/>
                    <a:pt x="508" y="845"/>
                    <a:pt x="550" y="850"/>
                  </a:cubicBezTo>
                  <a:cubicBezTo>
                    <a:pt x="593" y="857"/>
                    <a:pt x="641" y="845"/>
                    <a:pt x="693" y="814"/>
                  </a:cubicBezTo>
                  <a:cubicBezTo>
                    <a:pt x="752" y="781"/>
                    <a:pt x="789" y="746"/>
                    <a:pt x="807" y="707"/>
                  </a:cubicBezTo>
                  <a:cubicBezTo>
                    <a:pt x="818" y="680"/>
                    <a:pt x="816" y="654"/>
                    <a:pt x="802" y="630"/>
                  </a:cubicBezTo>
                  <a:cubicBezTo>
                    <a:pt x="792" y="613"/>
                    <a:pt x="778" y="601"/>
                    <a:pt x="761" y="596"/>
                  </a:cubicBezTo>
                  <a:cubicBezTo>
                    <a:pt x="744" y="592"/>
                    <a:pt x="713" y="596"/>
                    <a:pt x="669" y="610"/>
                  </a:cubicBezTo>
                  <a:cubicBezTo>
                    <a:pt x="464" y="674"/>
                    <a:pt x="328" y="703"/>
                    <a:pt x="260" y="698"/>
                  </a:cubicBezTo>
                  <a:cubicBezTo>
                    <a:pt x="167" y="691"/>
                    <a:pt x="96" y="646"/>
                    <a:pt x="49" y="564"/>
                  </a:cubicBezTo>
                  <a:cubicBezTo>
                    <a:pt x="7" y="490"/>
                    <a:pt x="0" y="412"/>
                    <a:pt x="30" y="328"/>
                  </a:cubicBezTo>
                  <a:cubicBezTo>
                    <a:pt x="60" y="244"/>
                    <a:pt x="135" y="167"/>
                    <a:pt x="258" y="97"/>
                  </a:cubicBezTo>
                  <a:cubicBezTo>
                    <a:pt x="374" y="31"/>
                    <a:pt x="472" y="0"/>
                    <a:pt x="550" y="5"/>
                  </a:cubicBezTo>
                  <a:cubicBezTo>
                    <a:pt x="629" y="10"/>
                    <a:pt x="700" y="44"/>
                    <a:pt x="764" y="106"/>
                  </a:cubicBezTo>
                  <a:lnTo>
                    <a:pt x="574" y="268"/>
                  </a:lnTo>
                  <a:cubicBezTo>
                    <a:pt x="546" y="240"/>
                    <a:pt x="514" y="224"/>
                    <a:pt x="479" y="221"/>
                  </a:cubicBezTo>
                  <a:cubicBezTo>
                    <a:pt x="443" y="218"/>
                    <a:pt x="402" y="230"/>
                    <a:pt x="355" y="257"/>
                  </a:cubicBezTo>
                  <a:cubicBezTo>
                    <a:pt x="296" y="291"/>
                    <a:pt x="258" y="323"/>
                    <a:pt x="242" y="355"/>
                  </a:cubicBezTo>
                  <a:cubicBezTo>
                    <a:pt x="232" y="377"/>
                    <a:pt x="232" y="397"/>
                    <a:pt x="242" y="415"/>
                  </a:cubicBezTo>
                  <a:cubicBezTo>
                    <a:pt x="251" y="432"/>
                    <a:pt x="266" y="441"/>
                    <a:pt x="288" y="443"/>
                  </a:cubicBezTo>
                  <a:cubicBezTo>
                    <a:pt x="317" y="447"/>
                    <a:pt x="399" y="428"/>
                    <a:pt x="535" y="386"/>
                  </a:cubicBezTo>
                  <a:cubicBezTo>
                    <a:pt x="670" y="345"/>
                    <a:pt x="774" y="330"/>
                    <a:pt x="844" y="342"/>
                  </a:cubicBezTo>
                  <a:cubicBezTo>
                    <a:pt x="914" y="355"/>
                    <a:pt x="970" y="398"/>
                    <a:pt x="1011" y="470"/>
                  </a:cubicBezTo>
                  <a:cubicBezTo>
                    <a:pt x="1055" y="547"/>
                    <a:pt x="1061" y="634"/>
                    <a:pt x="1028" y="727"/>
                  </a:cubicBezTo>
                  <a:cubicBezTo>
                    <a:pt x="995" y="820"/>
                    <a:pt x="914" y="904"/>
                    <a:pt x="787" y="977"/>
                  </a:cubicBezTo>
                  <a:cubicBezTo>
                    <a:pt x="671" y="1044"/>
                    <a:pt x="566" y="1073"/>
                    <a:pt x="471" y="1064"/>
                  </a:cubicBezTo>
                  <a:cubicBezTo>
                    <a:pt x="376" y="1056"/>
                    <a:pt x="296" y="1018"/>
                    <a:pt x="228" y="949"/>
                  </a:cubicBez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82" name="Freeform 84">
              <a:extLst>
                <a:ext uri="{FF2B5EF4-FFF2-40B4-BE49-F238E27FC236}">
                  <a16:creationId xmlns:a16="http://schemas.microsoft.com/office/drawing/2014/main" id="{96260A5E-ED4D-4026-8D31-92278F5F5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703"/>
              <a:ext cx="82" cy="116"/>
            </a:xfrm>
            <a:custGeom>
              <a:avLst/>
              <a:gdLst>
                <a:gd name="T0" fmla="*/ 180054866 w 978"/>
                <a:gd name="T1" fmla="*/ 203187686 h 1226"/>
                <a:gd name="T2" fmla="*/ 180054866 w 978"/>
                <a:gd name="T3" fmla="*/ 203187686 h 1226"/>
                <a:gd name="T4" fmla="*/ 180054866 w 978"/>
                <a:gd name="T5" fmla="*/ 203187686 h 1226"/>
                <a:gd name="T6" fmla="*/ 180054866 w 978"/>
                <a:gd name="T7" fmla="*/ 203187686 h 1226"/>
                <a:gd name="T8" fmla="*/ 180054866 w 978"/>
                <a:gd name="T9" fmla="*/ 203187686 h 1226"/>
                <a:gd name="T10" fmla="*/ 180054866 w 978"/>
                <a:gd name="T11" fmla="*/ 203187686 h 1226"/>
                <a:gd name="T12" fmla="*/ 180054866 w 978"/>
                <a:gd name="T13" fmla="*/ 203187686 h 1226"/>
                <a:gd name="T14" fmla="*/ 180054866 w 978"/>
                <a:gd name="T15" fmla="*/ 203187686 h 1226"/>
                <a:gd name="T16" fmla="*/ 180054866 w 978"/>
                <a:gd name="T17" fmla="*/ 203187686 h 1226"/>
                <a:gd name="T18" fmla="*/ 180054866 w 978"/>
                <a:gd name="T19" fmla="*/ 203187686 h 1226"/>
                <a:gd name="T20" fmla="*/ 180054866 w 978"/>
                <a:gd name="T21" fmla="*/ 203187686 h 1226"/>
                <a:gd name="T22" fmla="*/ 180054866 w 978"/>
                <a:gd name="T23" fmla="*/ 203187686 h 1226"/>
                <a:gd name="T24" fmla="*/ 180054866 w 978"/>
                <a:gd name="T25" fmla="*/ 203187686 h 1226"/>
                <a:gd name="T26" fmla="*/ 180054866 w 978"/>
                <a:gd name="T27" fmla="*/ 203187686 h 1226"/>
                <a:gd name="T28" fmla="*/ 180054866 w 978"/>
                <a:gd name="T29" fmla="*/ 203187686 h 1226"/>
                <a:gd name="T30" fmla="*/ 180054866 w 978"/>
                <a:gd name="T31" fmla="*/ 203187686 h 1226"/>
                <a:gd name="T32" fmla="*/ 0 w 978"/>
                <a:gd name="T33" fmla="*/ 203187686 h 1226"/>
                <a:gd name="T34" fmla="*/ 180054866 w 978"/>
                <a:gd name="T35" fmla="*/ 203187686 h 1226"/>
                <a:gd name="T36" fmla="*/ 180054866 w 978"/>
                <a:gd name="T37" fmla="*/ 203187686 h 1226"/>
                <a:gd name="T38" fmla="*/ 180054866 w 978"/>
                <a:gd name="T39" fmla="*/ 0 h 1226"/>
                <a:gd name="T40" fmla="*/ 180054866 w 978"/>
                <a:gd name="T41" fmla="*/ 203187686 h 1226"/>
                <a:gd name="T42" fmla="*/ 180054866 w 978"/>
                <a:gd name="T43" fmla="*/ 203187686 h 12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78" h="1226">
                  <a:moveTo>
                    <a:pt x="486" y="215"/>
                  </a:moveTo>
                  <a:lnTo>
                    <a:pt x="588" y="395"/>
                  </a:lnTo>
                  <a:lnTo>
                    <a:pt x="433" y="483"/>
                  </a:lnTo>
                  <a:lnTo>
                    <a:pt x="627" y="828"/>
                  </a:lnTo>
                  <a:cubicBezTo>
                    <a:pt x="667" y="898"/>
                    <a:pt x="691" y="937"/>
                    <a:pt x="701" y="946"/>
                  </a:cubicBezTo>
                  <a:cubicBezTo>
                    <a:pt x="710" y="957"/>
                    <a:pt x="722" y="963"/>
                    <a:pt x="737" y="964"/>
                  </a:cubicBezTo>
                  <a:cubicBezTo>
                    <a:pt x="751" y="965"/>
                    <a:pt x="766" y="963"/>
                    <a:pt x="781" y="954"/>
                  </a:cubicBezTo>
                  <a:cubicBezTo>
                    <a:pt x="802" y="942"/>
                    <a:pt x="829" y="918"/>
                    <a:pt x="860" y="881"/>
                  </a:cubicBezTo>
                  <a:lnTo>
                    <a:pt x="978" y="1046"/>
                  </a:lnTo>
                  <a:cubicBezTo>
                    <a:pt x="938" y="1098"/>
                    <a:pt x="885" y="1143"/>
                    <a:pt x="818" y="1180"/>
                  </a:cubicBezTo>
                  <a:cubicBezTo>
                    <a:pt x="777" y="1203"/>
                    <a:pt x="737" y="1217"/>
                    <a:pt x="696" y="1221"/>
                  </a:cubicBezTo>
                  <a:cubicBezTo>
                    <a:pt x="655" y="1226"/>
                    <a:pt x="622" y="1222"/>
                    <a:pt x="595" y="1209"/>
                  </a:cubicBezTo>
                  <a:cubicBezTo>
                    <a:pt x="567" y="1195"/>
                    <a:pt x="539" y="1173"/>
                    <a:pt x="513" y="1139"/>
                  </a:cubicBezTo>
                  <a:cubicBezTo>
                    <a:pt x="493" y="1115"/>
                    <a:pt x="461" y="1063"/>
                    <a:pt x="416" y="984"/>
                  </a:cubicBezTo>
                  <a:lnTo>
                    <a:pt x="206" y="611"/>
                  </a:lnTo>
                  <a:lnTo>
                    <a:pt x="102" y="669"/>
                  </a:lnTo>
                  <a:lnTo>
                    <a:pt x="0" y="488"/>
                  </a:lnTo>
                  <a:lnTo>
                    <a:pt x="104" y="430"/>
                  </a:lnTo>
                  <a:lnTo>
                    <a:pt x="9" y="260"/>
                  </a:lnTo>
                  <a:lnTo>
                    <a:pt x="162" y="0"/>
                  </a:lnTo>
                  <a:lnTo>
                    <a:pt x="332" y="302"/>
                  </a:lnTo>
                  <a:lnTo>
                    <a:pt x="486" y="215"/>
                  </a:lnTo>
                  <a:close/>
                </a:path>
              </a:pathLst>
            </a:custGeom>
            <a:noFill/>
            <a:ln w="936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452" name="Line 85">
            <a:extLst>
              <a:ext uri="{FF2B5EF4-FFF2-40B4-BE49-F238E27FC236}">
                <a16:creationId xmlns:a16="http://schemas.microsoft.com/office/drawing/2014/main" id="{014335A3-F1B2-4E63-A8D5-D2A7F49E1D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8125" y="5222875"/>
            <a:ext cx="1588" cy="9223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3" name="Line 86">
            <a:extLst>
              <a:ext uri="{FF2B5EF4-FFF2-40B4-BE49-F238E27FC236}">
                <a16:creationId xmlns:a16="http://schemas.microsoft.com/office/drawing/2014/main" id="{1921C8CE-2D0A-498C-B613-452EB33BE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5425" y="6146800"/>
            <a:ext cx="1289050" cy="1588"/>
          </a:xfrm>
          <a:prstGeom prst="line">
            <a:avLst/>
          </a:prstGeom>
          <a:noFill/>
          <a:ln w="6480" cap="sq">
            <a:solidFill>
              <a:srgbClr val="065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4" name="Freeform 87">
            <a:extLst>
              <a:ext uri="{FF2B5EF4-FFF2-40B4-BE49-F238E27FC236}">
                <a16:creationId xmlns:a16="http://schemas.microsoft.com/office/drawing/2014/main" id="{A9B7FA5A-0461-4E74-B6FC-AE4E8E63B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5214939"/>
            <a:ext cx="495300" cy="936625"/>
          </a:xfrm>
          <a:custGeom>
            <a:avLst/>
            <a:gdLst>
              <a:gd name="T0" fmla="*/ 2147483646 w 265"/>
              <a:gd name="T1" fmla="*/ 2147483646 h 422"/>
              <a:gd name="T2" fmla="*/ 2147483646 w 265"/>
              <a:gd name="T3" fmla="*/ 0 h 422"/>
              <a:gd name="T4" fmla="*/ 0 w 265"/>
              <a:gd name="T5" fmla="*/ 2147483646 h 422"/>
              <a:gd name="T6" fmla="*/ 0 w 265"/>
              <a:gd name="T7" fmla="*/ 2147483646 h 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5" h="422">
                <a:moveTo>
                  <a:pt x="265" y="422"/>
                </a:moveTo>
                <a:lnTo>
                  <a:pt x="265" y="0"/>
                </a:lnTo>
                <a:lnTo>
                  <a:pt x="0" y="154"/>
                </a:lnTo>
                <a:lnTo>
                  <a:pt x="0" y="422"/>
                </a:lnTo>
              </a:path>
            </a:pathLst>
          </a:custGeom>
          <a:gradFill rotWithShape="0">
            <a:gsLst>
              <a:gs pos="0">
                <a:srgbClr val="00B8FF"/>
              </a:gs>
              <a:gs pos="100000">
                <a:srgbClr val="006A96"/>
              </a:gs>
            </a:gsLst>
            <a:lin ang="8100000" scaled="1"/>
          </a:gradFill>
          <a:ln w="6480" cap="rnd">
            <a:solidFill>
              <a:srgbClr val="065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56" name="Text Box 89">
            <a:extLst>
              <a:ext uri="{FF2B5EF4-FFF2-40B4-BE49-F238E27FC236}">
                <a16:creationId xmlns:a16="http://schemas.microsoft.com/office/drawing/2014/main" id="{E7519C4D-5E58-41C6-8BAF-85594FFD8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5295900"/>
            <a:ext cx="12239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azylové bydlení</a:t>
            </a:r>
          </a:p>
        </p:txBody>
      </p:sp>
      <p:sp>
        <p:nvSpPr>
          <p:cNvPr id="18458" name="Freeform 14">
            <a:extLst>
              <a:ext uri="{FF2B5EF4-FFF2-40B4-BE49-F238E27FC236}">
                <a16:creationId xmlns:a16="http://schemas.microsoft.com/office/drawing/2014/main" id="{0F653959-5C09-494A-96A7-54D73457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6" y="2505076"/>
            <a:ext cx="493713" cy="900113"/>
          </a:xfrm>
          <a:custGeom>
            <a:avLst/>
            <a:gdLst>
              <a:gd name="T0" fmla="*/ 2147483646 w 264"/>
              <a:gd name="T1" fmla="*/ 2147483646 h 422"/>
              <a:gd name="T2" fmla="*/ 2147483646 w 264"/>
              <a:gd name="T3" fmla="*/ 0 h 422"/>
              <a:gd name="T4" fmla="*/ 0 w 264"/>
              <a:gd name="T5" fmla="*/ 2147483646 h 422"/>
              <a:gd name="T6" fmla="*/ 0 w 264"/>
              <a:gd name="T7" fmla="*/ 2147483646 h 4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4" h="422">
                <a:moveTo>
                  <a:pt x="264" y="422"/>
                </a:moveTo>
                <a:lnTo>
                  <a:pt x="264" y="0"/>
                </a:lnTo>
                <a:lnTo>
                  <a:pt x="0" y="155"/>
                </a:lnTo>
                <a:lnTo>
                  <a:pt x="0" y="422"/>
                </a:lnTo>
              </a:path>
            </a:pathLst>
          </a:custGeom>
          <a:gradFill rotWithShape="0">
            <a:gsLst>
              <a:gs pos="0">
                <a:srgbClr val="00B8FF"/>
              </a:gs>
              <a:gs pos="100000">
                <a:srgbClr val="006A96"/>
              </a:gs>
            </a:gsLst>
            <a:lin ang="10800000" scaled="1"/>
          </a:gradFill>
          <a:ln w="6480" cap="rnd">
            <a:solidFill>
              <a:srgbClr val="06509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A3EFA3-8CCD-403A-A604-238929416D42}"/>
              </a:ext>
            </a:extLst>
          </p:cNvPr>
          <p:cNvSpPr/>
          <p:nvPr/>
        </p:nvSpPr>
        <p:spPr>
          <a:xfrm>
            <a:off x="886969" y="800801"/>
            <a:ext cx="980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c) Co je a co není </a:t>
            </a:r>
            <a:r>
              <a:rPr lang="cs-CZ" sz="4400" b="1" dirty="0" err="1">
                <a:solidFill>
                  <a:schemeClr val="accent5">
                    <a:lumMod val="50000"/>
                  </a:schemeClr>
                </a:solidFill>
              </a:rPr>
              <a:t>Housing</a:t>
            </a:r>
            <a:r>
              <a:rPr lang="cs-CZ" sz="4400" b="1" dirty="0">
                <a:solidFill>
                  <a:schemeClr val="accent5">
                    <a:lumMod val="50000"/>
                  </a:schemeClr>
                </a:solidFill>
              </a:rPr>
              <a:t> first (2)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A9CEB-A11D-4284-A432-90A44425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c) Co je a co není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Housing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cs-CZ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First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 (3)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810CFE-E3BB-463E-B353-EA6A2BF27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4964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Bydlení je lidské právo, přístup k bydlení bez podmínek</a:t>
            </a: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Možnost volby a sebeurčení</a:t>
            </a: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Oddělení bydlení a podpory</a:t>
            </a: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Zaměření na zotavení</a:t>
            </a:r>
          </a:p>
          <a:p>
            <a:pPr marL="514350" indent="-514350" fontAlgn="base">
              <a:buAutoNum type="arabicPeriod"/>
            </a:pPr>
            <a:r>
              <a:rPr lang="cs-CZ" dirty="0" err="1">
                <a:latin typeface="Calibri (Základní text)"/>
              </a:rPr>
              <a:t>Harm</a:t>
            </a:r>
            <a:r>
              <a:rPr lang="cs-CZ" dirty="0">
                <a:latin typeface="Calibri (Základní text)"/>
              </a:rPr>
              <a:t> </a:t>
            </a:r>
            <a:r>
              <a:rPr lang="cs-CZ" dirty="0" err="1">
                <a:latin typeface="Calibri (Základní text)"/>
              </a:rPr>
              <a:t>reduction</a:t>
            </a:r>
            <a:endParaRPr lang="cs-CZ" dirty="0">
              <a:latin typeface="Calibri (Základní text)"/>
            </a:endParaRP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Aktivní zapojení bez donucení</a:t>
            </a: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Plánování zaměřené na člověka</a:t>
            </a:r>
          </a:p>
          <a:p>
            <a:pPr marL="514350" indent="-514350" fontAlgn="base">
              <a:buAutoNum type="arabicPeriod"/>
            </a:pPr>
            <a:r>
              <a:rPr lang="cs-CZ" dirty="0">
                <a:latin typeface="Calibri (Základní text)"/>
              </a:rPr>
              <a:t>Flexibilní podpora, dokud je potřeba</a:t>
            </a:r>
          </a:p>
        </p:txBody>
      </p:sp>
    </p:spTree>
    <p:extLst>
      <p:ext uri="{BB962C8B-B14F-4D97-AF65-F5344CB8AC3E}">
        <p14:creationId xmlns:p14="http://schemas.microsoft.com/office/powerpoint/2010/main" val="282089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2184</Words>
  <Application>Microsoft Office PowerPoint</Application>
  <PresentationFormat>Širokoúhlá obrazovka</PresentationFormat>
  <Paragraphs>177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(Základní text)</vt:lpstr>
      <vt:lpstr>Calibri Light</vt:lpstr>
      <vt:lpstr>Favorit</vt:lpstr>
      <vt:lpstr>Open Sans</vt:lpstr>
      <vt:lpstr>Times New Roman</vt:lpstr>
      <vt:lpstr>Motiv Office</vt:lpstr>
      <vt:lpstr>Prezentace aplikace PowerPoint</vt:lpstr>
      <vt:lpstr>Obsah prezentace</vt:lpstr>
      <vt:lpstr>a) Před Housing First: „Bydlení až po přípravě“ jako dominantní praxe (1)</vt:lpstr>
      <vt:lpstr>a) Před Housing First: „Bydlení až po přípravě“ jako dominantní praxe (2)</vt:lpstr>
      <vt:lpstr>b) Kritika přístupu „Bydlení až po přípravě“ (1)</vt:lpstr>
      <vt:lpstr>b) Kritika přístupu „bydlení až po přípravě“ (2)</vt:lpstr>
      <vt:lpstr>c) Co je a co není Housing first (1)</vt:lpstr>
      <vt:lpstr>Prezentace aplikace PowerPoint</vt:lpstr>
      <vt:lpstr>c) Co je a co není Housing First? (3)</vt:lpstr>
      <vt:lpstr>c) Co je a co není Housing First? (4)</vt:lpstr>
      <vt:lpstr>c) Co je a co není Housing First? (5)</vt:lpstr>
      <vt:lpstr>d) Evaluace výsledků jako faktor šíření přístupu (1)</vt:lpstr>
      <vt:lpstr>d) Evaluace výsledků jako faktor šíření přístupu (2)</vt:lpstr>
      <vt:lpstr>g) Důležitost věrnosti původnímu modelu HF (1)</vt:lpstr>
      <vt:lpstr>g) Důležitost věrnosti původnímu modelu HF (2)</vt:lpstr>
      <vt:lpstr>h) Uvedení Housing First do ČR (1)</vt:lpstr>
      <vt:lpstr>h) Uvedení Housing First do ČR (2)</vt:lpstr>
      <vt:lpstr>h) Uvedení Housing First do ČR (2)</vt:lpstr>
      <vt:lpstr>h) Uvedení Housing First do ČR (3)</vt:lpstr>
      <vt:lpstr>h) Uvedení Housing First do ČR (4)</vt:lpstr>
      <vt:lpstr>i) Závěrem: HF jako součást integrovaného systému ukončování bezdomovectví</vt:lpstr>
      <vt:lpstr>Zdroje a doporučené čtení:</vt:lpstr>
      <vt:lpstr>Děkuji za pozornost!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Bydlení je základní lidská potřeba</dc:title>
  <dc:creator>Jan Desensky</dc:creator>
  <cp:lastModifiedBy>Kuncová Regina Mgr. (MPSV)</cp:lastModifiedBy>
  <cp:revision>57</cp:revision>
  <dcterms:created xsi:type="dcterms:W3CDTF">2020-09-20T10:53:10Z</dcterms:created>
  <dcterms:modified xsi:type="dcterms:W3CDTF">2024-10-24T07:48:08Z</dcterms:modified>
</cp:coreProperties>
</file>