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6" r:id="rId6"/>
    <p:sldId id="275" r:id="rId7"/>
    <p:sldId id="282" r:id="rId8"/>
    <p:sldId id="276" r:id="rId9"/>
    <p:sldId id="277" r:id="rId10"/>
    <p:sldId id="283" r:id="rId11"/>
    <p:sldId id="284" r:id="rId12"/>
    <p:sldId id="285" r:id="rId13"/>
    <p:sldId id="286" r:id="rId14"/>
    <p:sldId id="278" r:id="rId15"/>
    <p:sldId id="280" r:id="rId16"/>
    <p:sldId id="274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0929"/>
  </p:normalViewPr>
  <p:slideViewPr>
    <p:cSldViewPr>
      <p:cViewPr varScale="1">
        <p:scale>
          <a:sx n="109" d="100"/>
          <a:sy n="109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B6B1A-34BF-4579-8B2D-193F20C127F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8C005-542F-441F-BB77-C4D492B86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80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C8E73-186E-4D85-BDAF-9568699F965E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02E61-F819-4A66-9D15-46C77E04B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87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5943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99"/>
                </a:solidFill>
                <a:latin typeface="Arial" charset="0"/>
              </a:rPr>
              <a:t>Humanitární dávka pro cizince s dočasnou ochranou</a:t>
            </a:r>
            <a:endParaRPr lang="en-US" sz="3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491880" y="5771872"/>
            <a:ext cx="5562600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800" b="1" dirty="0">
                <a:solidFill>
                  <a:srgbClr val="000066"/>
                </a:solidFill>
                <a:latin typeface="Arial" charset="0"/>
              </a:rPr>
              <a:t>Oddělení hmotné nouze a dávek pro osoby se zdravotním postižením MPSV</a:t>
            </a:r>
          </a:p>
          <a:p>
            <a:pPr algn="r" eaLnBrk="1" hangingPunct="1">
              <a:spcBef>
                <a:spcPct val="50000"/>
              </a:spcBef>
            </a:pPr>
            <a:r>
              <a:rPr lang="cs-CZ" sz="1400" b="1" dirty="0">
                <a:solidFill>
                  <a:srgbClr val="000066"/>
                </a:solidFill>
                <a:latin typeface="Arial" charset="0"/>
              </a:rPr>
              <a:t>24. října 2024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CFBA258B-0311-30CB-34A2-612731B68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6353745"/>
            <a:ext cx="556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800" b="1" dirty="0">
                <a:solidFill>
                  <a:srgbClr val="000066"/>
                </a:solidFill>
                <a:latin typeface="Arial" charset="0"/>
              </a:rPr>
              <a:t>Ing. Marek Maleňák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Mimořádná okamžitá pomoc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85183" y="1567820"/>
            <a:ext cx="80648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Výše MOP byla poskytována maximálně do výše, stanovených započitatelných nákladů na bydlení pro účely poskytované HuD. Znamenalo to, že v případech, kdy byly skutečné náklady na bydlení nižší než výše započitatelných nákladů na bydlení podle nařízení vlády, šlo poskytnout MOP ve výši skutečných nákladů na bydlení v daném měsíci.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ÚP ČR o předmětné MOP rozhodoval bezodkladně tak, aby cizinci s DO nepřišli o ubytování.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 rámci výplaty dávky MOP se ÚP ČR pak jednoznačně doporučovalo využití přímé úhrady, aby finanční prostředky byly co nejdříve vyplaceny ubytovatelům. 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0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Statistické údaje k MOP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CF43C47-FE01-2272-CA5C-8DA2BA442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26283"/>
              </p:ext>
            </p:extLst>
          </p:nvPr>
        </p:nvGraphicFramePr>
        <p:xfrm>
          <a:off x="1113385" y="1763530"/>
          <a:ext cx="7344815" cy="44645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91405">
                  <a:extLst>
                    <a:ext uri="{9D8B030D-6E8A-4147-A177-3AD203B41FA5}">
                      <a16:colId xmlns:a16="http://schemas.microsoft.com/office/drawing/2014/main" val="653494295"/>
                    </a:ext>
                  </a:extLst>
                </a:gridCol>
                <a:gridCol w="1792633">
                  <a:extLst>
                    <a:ext uri="{9D8B030D-6E8A-4147-A177-3AD203B41FA5}">
                      <a16:colId xmlns:a16="http://schemas.microsoft.com/office/drawing/2014/main" val="2320902530"/>
                    </a:ext>
                  </a:extLst>
                </a:gridCol>
                <a:gridCol w="1917121">
                  <a:extLst>
                    <a:ext uri="{9D8B030D-6E8A-4147-A177-3AD203B41FA5}">
                      <a16:colId xmlns:a16="http://schemas.microsoft.com/office/drawing/2014/main" val="235655869"/>
                    </a:ext>
                  </a:extLst>
                </a:gridCol>
                <a:gridCol w="1543656">
                  <a:extLst>
                    <a:ext uri="{9D8B030D-6E8A-4147-A177-3AD203B41FA5}">
                      <a16:colId xmlns:a16="http://schemas.microsoft.com/office/drawing/2014/main" val="1439447967"/>
                    </a:ext>
                  </a:extLst>
                </a:gridCol>
              </a:tblGrid>
              <a:tr h="4908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Krajská pobočka ÚP ČR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Červenec 2024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Srpen 2024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Září 2024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93129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118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16192680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Příbram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97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3555322"/>
                  </a:ext>
                </a:extLst>
              </a:tr>
              <a:tr h="4908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České Budějovice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77781696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Plzeň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34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31272966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Karlovy Vary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74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75043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Ústí nad Labem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77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96644524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Liberec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47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20862674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Hradec Králové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59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24320307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Pardubice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33846775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Jihlava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29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72663886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Olomouc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27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5940671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Ostrava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1451129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Zlín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32961490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Brno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47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117739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805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87010865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0D10E17-E432-D15A-ED7B-38F20E61503B}"/>
              </a:ext>
            </a:extLst>
          </p:cNvPr>
          <p:cNvSpPr txBox="1"/>
          <p:nvPr/>
        </p:nvSpPr>
        <p:spPr>
          <a:xfrm>
            <a:off x="1043608" y="1331476"/>
            <a:ext cx="741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Porovnání MOP pro cizince s DO – počet podaných žádostí o MOP.</a:t>
            </a:r>
          </a:p>
        </p:txBody>
      </p:sp>
    </p:spTree>
    <p:extLst>
      <p:ext uri="{BB962C8B-B14F-4D97-AF65-F5344CB8AC3E}">
        <p14:creationId xmlns:p14="http://schemas.microsoft.com/office/powerpoint/2010/main" val="4056200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Chystané změny v rámci Humanitární dávky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827584" y="1832625"/>
            <a:ext cx="806489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496570" algn="l"/>
                <a:tab pos="540385" algn="l"/>
                <a:tab pos="540385" algn="l"/>
              </a:tabLst>
            </a:pPr>
            <a:r>
              <a:rPr lang="cs-CZ" sz="17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1. 1. 2025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96570" algn="l"/>
                <a:tab pos="540385" algn="l"/>
                <a:tab pos="540385" algn="l"/>
              </a:tabLst>
            </a:pPr>
            <a:r>
              <a:rPr lang="cs-CZ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Navýšení částek Humanitární dávky zdravotně postiženým osobám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96570" algn="l"/>
                <a:tab pos="540385" algn="l"/>
                <a:tab pos="540385" algn="l"/>
              </a:tabLst>
            </a:pPr>
            <a:r>
              <a:rPr lang="cs-CZ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1,5násobek ŽM + 4 400 Kč u zdravotně postižených dospělých osob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496570" algn="l"/>
                <a:tab pos="540385" algn="l"/>
                <a:tab pos="540385" algn="l"/>
              </a:tabLst>
            </a:pPr>
            <a:r>
              <a:rPr lang="cs-CZ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1,5násobek ŽM + 6 600 Kč u zdravotně postižených dětí</a:t>
            </a:r>
          </a:p>
          <a:p>
            <a:pPr marL="2857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Nezohledňování poskytnutých stipendií do příjmů v rámci Humanitární dávky</a:t>
            </a:r>
          </a:p>
          <a:p>
            <a:pPr marL="2857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 nebude podléhat výkonu rozhodnutí</a:t>
            </a:r>
            <a:endParaRPr lang="cs-CZ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52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99592" y="2769840"/>
            <a:ext cx="7772400" cy="515144"/>
          </a:xfrm>
        </p:spPr>
        <p:txBody>
          <a:bodyPr/>
          <a:lstStyle/>
          <a:p>
            <a:r>
              <a:rPr lang="cs-CZ" sz="40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Děkujeme za pozornost</a:t>
            </a:r>
            <a:br>
              <a:rPr lang="cs-CZ" sz="4000" b="1" dirty="0"/>
            </a:br>
            <a:r>
              <a:rPr lang="cs-CZ" sz="4000" b="1" dirty="0"/>
              <a:t> </a:t>
            </a:r>
            <a:endParaRPr lang="cs-CZ" sz="4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179290" y="3140969"/>
            <a:ext cx="5273030" cy="2880319"/>
          </a:xfrm>
        </p:spPr>
        <p:txBody>
          <a:bodyPr/>
          <a:lstStyle/>
          <a:p>
            <a:pPr marL="114300" indent="0" algn="ctr">
              <a:buNone/>
            </a:pPr>
            <a:r>
              <a:rPr lang="cs-CZ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Petr Beck a Marek Maleňák</a:t>
            </a:r>
          </a:p>
          <a:p>
            <a:pPr marL="114300" indent="0" algn="just">
              <a:buNone/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3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Obsah prezentace 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85183" y="1697027"/>
            <a:ext cx="806489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Změna v podmínkách nouzového ubytování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Započitatelné náklady na bydlení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Přechodné období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Mimořádná okamžitá pomoc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Statistické údaje k Mimořádné okamžité pomoci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Chystané změny v rámci Humanitární dávky</a:t>
            </a:r>
          </a:p>
        </p:txBody>
      </p:sp>
    </p:spTree>
    <p:extLst>
      <p:ext uri="{BB962C8B-B14F-4D97-AF65-F5344CB8AC3E}">
        <p14:creationId xmlns:p14="http://schemas.microsoft.com/office/powerpoint/2010/main" val="199072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942327" y="692696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Změna v podmínkách nouzového ubytování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96079" y="2203117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řijetím novely zák. č. 65/2022 Sb., o některých opatřeních v souvislosti s ozbrojeným konfliktem na území Ukrajiny vyvolaným invazí vojsk Ruské federace, jež nabyla účinnosti 1. září 2024, došlo ke změně v podmínkách nouzového ubytování, které je bezplatně poskytnuto cizincům s dočasnou ochranou (dále jen „DO“) nejvýše na dobu 90 dní od udělení první DO.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Tato podmínka se vztahuje na všechny cizince s DO bez rozdílu, aniž by se zkoumala jejich tzv. zranitelnost, jako tomu bylo doposud.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7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Započitatelné náklady na bydlení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805287" y="1390350"/>
            <a:ext cx="8064896" cy="512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Reakc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í na změnu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 podmínkách nouzového ubytování ze strany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MPSV, bylo navýšení započitatelných nákladů na bydlení od 1. 8. 2024 v rámci Humanitární dávky (dále jen „HuD“).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Ve hře bylo několik variant, nakonec zvítězila varianta, kterou navrhoval Úřad vlády ČR. </a:t>
            </a:r>
          </a:p>
          <a:p>
            <a:pPr algn="just"/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Od 1. 8. 2024 jsou započitatelné náklady na bydlení v těchto výších:</a:t>
            </a:r>
          </a:p>
          <a:p>
            <a:pPr algn="just"/>
            <a:endParaRPr lang="cs-CZ" sz="20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cs-CZ" sz="20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cs-CZ" sz="20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cs-CZ" sz="20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cs-CZ" sz="2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Došlo ke sjednocení částek </a:t>
            </a:r>
            <a:r>
              <a:rPr lang="cs-CZ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byty v EBS a v ostatním ubytování, ale zůstalo zachováno odlišení zranitelných a nezranitelných osob.</a:t>
            </a:r>
            <a:endParaRPr lang="cs-CZ" sz="20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E81EB55-6ECE-2DA8-E996-C79504B18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01521"/>
              </p:ext>
            </p:extLst>
          </p:nvPr>
        </p:nvGraphicFramePr>
        <p:xfrm>
          <a:off x="1038505" y="4365104"/>
          <a:ext cx="7598460" cy="72580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799230">
                  <a:extLst>
                    <a:ext uri="{9D8B030D-6E8A-4147-A177-3AD203B41FA5}">
                      <a16:colId xmlns:a16="http://schemas.microsoft.com/office/drawing/2014/main" val="3067737274"/>
                    </a:ext>
                  </a:extLst>
                </a:gridCol>
                <a:gridCol w="3799230">
                  <a:extLst>
                    <a:ext uri="{9D8B030D-6E8A-4147-A177-3AD203B41FA5}">
                      <a16:colId xmlns:a16="http://schemas.microsoft.com/office/drawing/2014/main" val="216641143"/>
                    </a:ext>
                  </a:extLst>
                </a:gridCol>
              </a:tblGrid>
              <a:tr h="23586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– 5. osoba v okruhu</a:t>
                      </a:r>
                      <a:endParaRPr lang="cs-CZ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7C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5956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Zranitelná osoba</a:t>
                      </a:r>
                      <a:endParaRPr lang="cs-CZ" sz="16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6 000 Kč</a:t>
                      </a:r>
                      <a:endParaRPr lang="cs-CZ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760914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Nezranitelná osoba</a:t>
                      </a:r>
                      <a:endParaRPr lang="cs-CZ" sz="16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4 000 Kč</a:t>
                      </a:r>
                      <a:endParaRPr lang="cs-CZ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27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36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Přechodné období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55576" y="1548075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základě uvedené zásadní změny v rámci podpory ubytování osob s DO, kdy bude nadále podpora řešena téměř výhradně prostřednictvím HuD, bylo ze strany MPSV a ÚP ČR nezbytné přijmout v přechodném období určitá opatření.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Vzhledem k tomu, že HuD je konstruována tak, že pro stanovení výše nároku se náklady na bydlení zjišťují za období kalendářního měsíce předcházejícího měsíci, na který je žádost podána, nebylo možné v rámci HuD zajistit pomoc s úhradou nákladů na ubytování, které vznikly cizincům s DO pro měsíc září 2024.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 souvislosti s výše popsaným problémem je zapotřebí zajistit, aby osoby s DO nepřišly o ubytování do doby, než se jim promítnou započitatelné náklady na bydlení do HuD.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79710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Mimořádná okamžitá pomoc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827584" y="1412776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 situacích, kdy cizincům s DO vznikly v měsíci srpnu, popř. září 2024 náklady na bydlení, které nebylo možné do výpočtu HuD započítat ve smyslu § 6b zák. č. 66/2022 Sb., bylo možné těmto osobám přiznat dávku Mimořádné okamžité pomoci (dále jen „MOP“), a to konkrétně MOP na jinou událost podle § 2 odst. 4 písm. b) zákona o pomoci v hmotné nouzi.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 uvedených případech došlo k naplnění podmínky pro poskytnutí této podpory, jelikož nastala situace, kterou nebylo možné předvídat ani jí předejít, a to proto, že osoby, které do té doby nemusely náklady na bydlení hradit, a současně splňovaly podmínky pro nárok na HuD, nemohly získat návaznou podporu související s nově vzniklými náklady na bydlení.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Hrozila bezprostřední ztráta bydlení.</a:t>
            </a:r>
          </a:p>
        </p:txBody>
      </p:sp>
    </p:spTree>
    <p:extLst>
      <p:ext uri="{BB962C8B-B14F-4D97-AF65-F5344CB8AC3E}">
        <p14:creationId xmlns:p14="http://schemas.microsoft.com/office/powerpoint/2010/main" val="409172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Mimořádná okamžitá pomoc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85183" y="1456323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 ohledem na charakter podpory prostřednictvím MOP bylo vždy nutné žádost uplatnit v tom měsíci, kdy cizinci s DO vznikla povinnost náklady na bydlení uhradit.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 praxi to vypadalo tak, že cizinci s DO vznikla povinnost uhradit ubytování na září již v měsíci srpnu, podal žádost o MOP již v tomto měsíci, tedy v srpnu. Dávka MOP pokryla jeho náklady na bydlení za měsíc září.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Tento cizinec s DO současně poté v zářijové žádosti o HuD uvedl, 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že ubytování mu v předchozím měsíci, tj. v srpnu, nebylo poskytnuto bezplatně (protože v srpnu musel uhradit již náklady na bydlení za měsíc září, i když ještě bydlel bezplatně v nouzovém ubytování), a v měsíci září mu tak již budou moci být v HuD započítány náklady na bydlení podle příslušného nařízení vlády. </a:t>
            </a:r>
          </a:p>
        </p:txBody>
      </p:sp>
    </p:spTree>
    <p:extLst>
      <p:ext uri="{BB962C8B-B14F-4D97-AF65-F5344CB8AC3E}">
        <p14:creationId xmlns:p14="http://schemas.microsoft.com/office/powerpoint/2010/main" val="3222341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Mimořádná okamžitá pomoc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85183" y="1412776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Další možností, která nastávala a ukázala se jako častější byla, že cizinci s DO vznikla povinnost uhradit ubytování v měsíci září.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 takových případech tyto osoby žádaly o MOP až v průběhu měsíce září. Dávka MOP pokryla náklady na ubytování, které byly osobou hrazeny v měsíci září.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Současně v zářijové žádosti o HuD v těchto případech žadatel naopak uvedl, že v uplynulém měsíci, resp. v měsíci srpnu, měl poskytnuto bezplatné ubytování. V důsledku toho bude dávka HuD na měsíc září vyplacena bez započitatelných nákladů na bydlení.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Následně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 žádosti o HuD za měsíc říjen, se mohla promítnout skutečnost, že náklady nejsou poskytovány bezplatně, resp. jsou započítány již částky tzv. započitatelných nákladů na bydlení obvyklým způsobem v rámci HuD.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5183" y="520219"/>
            <a:ext cx="7772400" cy="515144"/>
          </a:xfrm>
        </p:spPr>
        <p:txBody>
          <a:bodyPr/>
          <a:lstStyle/>
          <a:p>
            <a:r>
              <a:rPr lang="cs-CZ" sz="3200" b="1" kern="1200" dirty="0">
                <a:solidFill>
                  <a:srgbClr val="000099"/>
                </a:solidFill>
                <a:latin typeface="Arial" charset="0"/>
                <a:ea typeface="+mn-ea"/>
                <a:cs typeface="+mn-cs"/>
              </a:rPr>
              <a:t>Mimořádná okamžitá pomoc</a:t>
            </a:r>
            <a:endParaRPr lang="en-GB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69859-B76B-4426-BE10-26D4C941665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3EFA9F-53B1-E1E3-ADC8-D81A16E96A3B}"/>
              </a:ext>
            </a:extLst>
          </p:cNvPr>
          <p:cNvSpPr txBox="1"/>
          <p:nvPr/>
        </p:nvSpPr>
        <p:spPr>
          <a:xfrm>
            <a:off x="785183" y="1412776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Doklady, které bylo nutné doložit k žádosti o MOP: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Doklad o výši měsíčních příjmů (zde se prohlásil pouze příjem </a:t>
            </a:r>
            <a:b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 aktuální měsíc).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Prohlášení o celkových a majetkových poměrech žadatele a společně posuzovaných osob.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Žadatel o MOP musel prokázat prostřednictvím ubytovací smlouvy či jiné smlouvy nebo jiným dokladem, že mu vznikají náklady na bydlení.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Pokud ÚP ČR požadoval z určitého důvodu (vždy šlo o individuální posouzení situace) i jiné podklady pro rozhodnutí o MOP, bylo nutné jasně a bezodkladně žadatele o tomto informovat. 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3060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PP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_davky" id="{31B64D65-E127-4211-A226-7FCDF122845F}" vid="{1D51D172-1D6F-4F27-B32C-DAA12847935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F94AD5218EE74187C8EAC1B9CC2695" ma:contentTypeVersion="2" ma:contentTypeDescription="Vytvoří nový dokument" ma:contentTypeScope="" ma:versionID="9f9b3ecf2dc162afd1bc6812ec10ac8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C2418B-361F-4164-A973-FD7ED24E1852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754956-BF00-4303-93B8-2517D614C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ppt</Template>
  <TotalTime>1542</TotalTime>
  <Words>1196</Words>
  <Application>Microsoft Office PowerPoint</Application>
  <PresentationFormat>Předvádění na obrazovce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Prezentace PPT</vt:lpstr>
      <vt:lpstr>Prezentace aplikace PowerPoint</vt:lpstr>
      <vt:lpstr>Obsah prezentace </vt:lpstr>
      <vt:lpstr>Změna v podmínkách nouzového ubytování</vt:lpstr>
      <vt:lpstr>Započitatelné náklady na bydlení</vt:lpstr>
      <vt:lpstr>Přechodné období</vt:lpstr>
      <vt:lpstr>Mimořádná okamžitá pomoc</vt:lpstr>
      <vt:lpstr>Mimořádná okamžitá pomoc</vt:lpstr>
      <vt:lpstr>Mimořádná okamžitá pomoc</vt:lpstr>
      <vt:lpstr>Mimořádná okamžitá pomoc</vt:lpstr>
      <vt:lpstr>Mimořádná okamžitá pomoc</vt:lpstr>
      <vt:lpstr>Statistické údaje k MOP</vt:lpstr>
      <vt:lpstr>Chystané změny v rámci Humanitární dávky</vt:lpstr>
      <vt:lpstr>Děkujeme za pozornost  </vt:lpstr>
    </vt:vector>
  </TitlesOfParts>
  <Company>MPSV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Janáček David Ing. (MPSV)</dc:creator>
  <cp:lastModifiedBy>Maleňák Marek Ing. (MPSV)</cp:lastModifiedBy>
  <cp:revision>69</cp:revision>
  <cp:lastPrinted>2023-04-28T06:05:28Z</cp:lastPrinted>
  <dcterms:created xsi:type="dcterms:W3CDTF">2019-02-12T12:56:03Z</dcterms:created>
  <dcterms:modified xsi:type="dcterms:W3CDTF">2024-10-17T09:10:18Z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0x010100E5F94AD5218EE74187C8EAC1B9CC2695</vt:lpwstr>
  </property>
</Properties>
</file>