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59" r:id="rId3"/>
    <p:sldId id="260" r:id="rId4"/>
    <p:sldId id="261" r:id="rId5"/>
    <p:sldId id="262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9" autoAdjust="0"/>
    <p:restoredTop sz="79877" autoAdjust="0"/>
  </p:normalViewPr>
  <p:slideViewPr>
    <p:cSldViewPr snapToGrid="0">
      <p:cViewPr varScale="1">
        <p:scale>
          <a:sx n="69" d="100"/>
          <a:sy n="69" d="100"/>
        </p:scale>
        <p:origin x="13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FAF69-A855-47E6-BAA2-7194FDFD9F4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59509-B272-4D7B-B6C2-B29CCD9E79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83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9509-B272-4D7B-B6C2-B29CCD9E792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99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9509-B272-4D7B-B6C2-B29CCD9E792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8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9509-B272-4D7B-B6C2-B29CCD9E792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98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9509-B272-4D7B-B6C2-B29CCD9E792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031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9509-B272-4D7B-B6C2-B29CCD9E792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08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42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65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61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4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4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6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61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26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63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38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51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96AFD-3384-4ECD-9444-FCE6F5A38055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61B0-EA90-4310-90AD-0BFB29A3B2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78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petr.cabel@romodrom.cz" TargetMode="External"/><Relationship Id="rId3" Type="http://schemas.openxmlformats.org/officeDocument/2006/relationships/hyperlink" Target="http://www.romodrom.cz/" TargetMode="External"/><Relationship Id="rId7" Type="http://schemas.openxmlformats.org/officeDocument/2006/relationships/hyperlink" Target="mailto:ales.volny@romodro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iktoriia.kmlieva@romodrom.cz" TargetMode="External"/><Relationship Id="rId5" Type="http://schemas.openxmlformats.org/officeDocument/2006/relationships/hyperlink" Target="mailto:zuzana.janurova@romodrom.cz" TargetMode="External"/><Relationship Id="rId4" Type="http://schemas.openxmlformats.org/officeDocument/2006/relationships/hyperlink" Target="mailto:katerina.kubrichtova@romodrom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38"/>
          <a:stretch/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0639" y="2769836"/>
            <a:ext cx="3733801" cy="967214"/>
          </a:xfrm>
          <a:solidFill>
            <a:srgbClr val="FF914D">
              <a:alpha val="85098"/>
            </a:srgbClr>
          </a:solidFill>
        </p:spPr>
        <p:txBody>
          <a:bodyPr anchor="ctr"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Romodrom</a:t>
            </a:r>
          </a:p>
        </p:txBody>
      </p:sp>
      <p:sp>
        <p:nvSpPr>
          <p:cNvPr id="32" name="Nadpis 1"/>
          <p:cNvSpPr txBox="1">
            <a:spLocks/>
          </p:cNvSpPr>
          <p:nvPr/>
        </p:nvSpPr>
        <p:spPr>
          <a:xfrm>
            <a:off x="1295399" y="3423696"/>
            <a:ext cx="3718561" cy="10367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obecně prospěšná společnost</a:t>
            </a:r>
          </a:p>
        </p:txBody>
      </p:sp>
      <p:sp>
        <p:nvSpPr>
          <p:cNvPr id="33" name="Ovál 32"/>
          <p:cNvSpPr/>
          <p:nvPr/>
        </p:nvSpPr>
        <p:spPr>
          <a:xfrm>
            <a:off x="11221375" y="529834"/>
            <a:ext cx="407678" cy="407678"/>
          </a:xfrm>
          <a:prstGeom prst="ellipse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124489" y="6141805"/>
            <a:ext cx="5943022" cy="644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 err="1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Džanas</a:t>
            </a:r>
            <a:r>
              <a:rPr lang="cs-CZ" sz="1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peskero</a:t>
            </a:r>
            <a:r>
              <a:rPr lang="cs-CZ" sz="1800" dirty="0">
                <a:solidFill>
                  <a:schemeClr val="bg1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drom - Známe naši cestu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414019" y="495552"/>
            <a:ext cx="2854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4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943" y="1391858"/>
            <a:ext cx="10907486" cy="24879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Založen v roce 2001 Marií </a:t>
            </a:r>
            <a:r>
              <a:rPr lang="cs-CZ" sz="1600" dirty="0" err="1">
                <a:solidFill>
                  <a:srgbClr val="000000"/>
                </a:solidFill>
              </a:rPr>
              <a:t>Gailovou</a:t>
            </a:r>
            <a:endParaRPr lang="cs-CZ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Poskytujeme registrované sociální služby (terénní programy, odborné sociální poradenství, sociálně aktivizační služby pro rodiny s dětmi, sociální rehabilitace) a realizujeme projekty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Cílová skupina – lidé dotčení sociálním vyloučením (nejen romského etnika) + Další specifické skupiny – vězni, lidé ve finanční tísni, od roku 2022 uprchlíci z Ukrajiny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Působení – po celé ČR</a:t>
            </a:r>
          </a:p>
          <a:p>
            <a:pPr>
              <a:lnSpc>
                <a:spcPct val="100000"/>
              </a:lnSpc>
            </a:pPr>
            <a:r>
              <a:rPr lang="cs-CZ" sz="1600" dirty="0">
                <a:solidFill>
                  <a:srgbClr val="000000"/>
                </a:solidFill>
              </a:rPr>
              <a:t>V projektech, které realizujeme, stavíme na pěti klíčových pilířích: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6392612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7" b="35150"/>
          <a:stretch/>
        </p:blipFill>
        <p:spPr>
          <a:xfrm>
            <a:off x="8509593" y="503659"/>
            <a:ext cx="2854960" cy="8248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80" y="3981914"/>
            <a:ext cx="919069" cy="91906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02" y="3933769"/>
            <a:ext cx="967213" cy="96721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38" y="4050145"/>
            <a:ext cx="967214" cy="9672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23" y="3953270"/>
            <a:ext cx="947714" cy="94771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78" y="3981915"/>
            <a:ext cx="922198" cy="922198"/>
          </a:xfrm>
          <a:prstGeom prst="rect">
            <a:avLst/>
          </a:prstGeom>
        </p:spPr>
      </p:pic>
      <p:sp>
        <p:nvSpPr>
          <p:cNvPr id="17" name="Zástupný symbol pro obsah 2"/>
          <p:cNvSpPr txBox="1">
            <a:spLocks/>
          </p:cNvSpPr>
          <p:nvPr/>
        </p:nvSpPr>
        <p:spPr>
          <a:xfrm>
            <a:off x="1470885" y="5017359"/>
            <a:ext cx="1264920" cy="4667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Bydlení</a:t>
            </a: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3107296" y="4976719"/>
            <a:ext cx="1881264" cy="46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Zaměstnání</a:t>
            </a:r>
            <a:endParaRPr lang="cs-CZ" sz="1600" dirty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5309436" y="4964298"/>
            <a:ext cx="1731444" cy="46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Vzdělávání</a:t>
            </a:r>
            <a:endParaRPr lang="cs-CZ" sz="16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7320292" y="4974458"/>
            <a:ext cx="1731444" cy="46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400" dirty="0"/>
              <a:t>Dluhové poradenství</a:t>
            </a:r>
            <a:endParaRPr lang="cs-CZ" sz="1400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9399429" y="4964298"/>
            <a:ext cx="1731444" cy="46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dirty="0"/>
              <a:t>Kultura</a:t>
            </a:r>
            <a:endParaRPr lang="cs-CZ" sz="1600" dirty="0"/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576943" y="243705"/>
            <a:ext cx="3687776" cy="967214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 </a:t>
            </a:r>
            <a:r>
              <a:rPr lang="cs-CZ" dirty="0" err="1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Romodromu</a:t>
            </a:r>
            <a:endParaRPr lang="cs-CZ" dirty="0">
              <a:solidFill>
                <a:schemeClr val="bg1"/>
              </a:solidFill>
              <a:latin typeface="Bahnschrift Light" panose="020B0502040204020203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2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18" r="9085"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80760" cy="4351338"/>
          </a:xfrm>
        </p:spPr>
        <p:txBody>
          <a:bodyPr/>
          <a:lstStyle/>
          <a:p>
            <a:r>
              <a:rPr lang="cs-CZ" dirty="0">
                <a:solidFill>
                  <a:srgbClr val="000000"/>
                </a:solidFill>
              </a:rPr>
              <a:t>nejdříve jako součást soc. služby terénní programy</a:t>
            </a:r>
          </a:p>
          <a:p>
            <a:r>
              <a:rPr lang="cs-CZ" dirty="0">
                <a:solidFill>
                  <a:srgbClr val="000000"/>
                </a:solidFill>
              </a:rPr>
              <a:t>od roku 2014 první bydlící projekt v rámci sociálních inovací     metodika standardního bydlení</a:t>
            </a:r>
          </a:p>
          <a:p>
            <a:r>
              <a:rPr lang="cs-CZ" dirty="0">
                <a:solidFill>
                  <a:srgbClr val="000000"/>
                </a:solidFill>
              </a:rPr>
              <a:t>od roku 2019 projekty </a:t>
            </a:r>
            <a:r>
              <a:rPr lang="cs-CZ" dirty="0" err="1">
                <a:solidFill>
                  <a:srgbClr val="000000"/>
                </a:solidFill>
              </a:rPr>
              <a:t>Housing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First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od roku 2023 projekt </a:t>
            </a:r>
            <a:r>
              <a:rPr lang="cs-CZ" dirty="0" err="1">
                <a:solidFill>
                  <a:srgbClr val="000000"/>
                </a:solidFill>
              </a:rPr>
              <a:t>Housing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First</a:t>
            </a:r>
            <a:r>
              <a:rPr lang="cs-CZ" dirty="0">
                <a:solidFill>
                  <a:srgbClr val="000000"/>
                </a:solidFill>
              </a:rPr>
              <a:t> pro uprchlíky z Ukrajiny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8511539" y="5291072"/>
            <a:ext cx="2854960" cy="82296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838199" y="544299"/>
            <a:ext cx="5910943" cy="936158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Historie bydlících projektů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4615543" y="3276600"/>
            <a:ext cx="250371" cy="1197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83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5" b="418"/>
          <a:stretch/>
        </p:blipFill>
        <p:spPr>
          <a:xfrm rot="16200000">
            <a:off x="-1162683" y="1142355"/>
            <a:ext cx="6857999" cy="457327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963886" y="76200"/>
            <a:ext cx="6689634" cy="1540030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Housing First </a:t>
            </a:r>
            <a:r>
              <a:rPr lang="cs-CZ" sz="3200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 uprchlíky z Ukrajiny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863600" y="5354003"/>
            <a:ext cx="2854960" cy="822960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>
          <a:xfrm>
            <a:off x="9438574" y="3428991"/>
            <a:ext cx="1897661" cy="93618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Jihočeský kraj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9438574" y="2206428"/>
            <a:ext cx="1979112" cy="93214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Moravskoslezský kraj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08765" y="1825624"/>
            <a:ext cx="4111435" cy="369261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1.7.2023 - 30.6.2026 </a:t>
            </a:r>
          </a:p>
          <a:p>
            <a:pPr marL="0" indent="0">
              <a:buNone/>
            </a:pPr>
            <a:endParaRPr lang="cs-CZ" dirty="0"/>
          </a:p>
          <a:p>
            <a:pPr algn="just"/>
            <a:r>
              <a:rPr lang="cs-CZ" b="1" dirty="0"/>
              <a:t>Pro rodiny i jednotlivce v bytové nouzi</a:t>
            </a:r>
            <a:r>
              <a:rPr lang="cs-CZ" dirty="0"/>
              <a:t> z Ukrajiny, kteří na území ČR využívají statusu tzv. „dočasné ochrany“ a  těm, kterým status dočasné ochrany již vypršel, ale i nadále zde legálně pobývají.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92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03109" cy="4351338"/>
          </a:xfrm>
        </p:spPr>
        <p:txBody>
          <a:bodyPr>
            <a:normAutofit/>
          </a:bodyPr>
          <a:lstStyle/>
          <a:p>
            <a:r>
              <a:rPr lang="cs-CZ" b="1" dirty="0"/>
              <a:t> pomoc s řešením situace bytové nouze</a:t>
            </a:r>
            <a:r>
              <a:rPr lang="cs-CZ" dirty="0"/>
              <a:t>, řešení či zmírnění problémů v současném ubytování</a:t>
            </a:r>
          </a:p>
          <a:p>
            <a:r>
              <a:rPr lang="cs-CZ" dirty="0"/>
              <a:t>Sekundárně řešení </a:t>
            </a:r>
            <a:r>
              <a:rPr lang="cs-CZ" b="1" dirty="0"/>
              <a:t>ostatních navazujících oblastí</a:t>
            </a:r>
            <a:r>
              <a:rPr lang="cs-CZ" dirty="0"/>
              <a:t>, které ovlivňují schopnost udržet si bydlení, jako např. oblast práce, vztahů, vzdělání atd. </a:t>
            </a:r>
          </a:p>
          <a:p>
            <a:r>
              <a:rPr lang="cs-CZ" dirty="0"/>
              <a:t>Počet podpořených domácností: 12</a:t>
            </a:r>
          </a:p>
          <a:p>
            <a:pPr marL="0" indent="0">
              <a:buNone/>
            </a:pPr>
            <a:r>
              <a:rPr lang="cs-CZ" dirty="0"/>
              <a:t>   (po prvním roce realizace:  18)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38200" y="203200"/>
            <a:ext cx="5516418" cy="1308313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 projekt nabízí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8511539" y="5291072"/>
            <a:ext cx="2854960" cy="82296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470" y="0"/>
            <a:ext cx="4286730" cy="64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56636" y="2506662"/>
            <a:ext cx="5515303" cy="4351338"/>
          </a:xfrm>
        </p:spPr>
        <p:txBody>
          <a:bodyPr/>
          <a:lstStyle/>
          <a:p>
            <a:r>
              <a:rPr lang="cs-CZ" dirty="0"/>
              <a:t>Interkulturní rozdíly </a:t>
            </a:r>
          </a:p>
          <a:p>
            <a:r>
              <a:rPr lang="cs-CZ" dirty="0"/>
              <a:t>Nedůvěra v systém </a:t>
            </a:r>
          </a:p>
          <a:p>
            <a:r>
              <a:rPr lang="cs-CZ" dirty="0"/>
              <a:t>Traumatizace válkou</a:t>
            </a:r>
          </a:p>
          <a:p>
            <a:r>
              <a:rPr lang="cs-CZ" dirty="0"/>
              <a:t>Negativní naladění majoritní společnost - diskriminace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902036" y="401782"/>
            <a:ext cx="5305364" cy="1109731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Specifika práce s ukrajinskými uprchlíky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8511539" y="5291072"/>
            <a:ext cx="2854960" cy="82296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24269" t="-1" r="89" b="-1590"/>
          <a:stretch/>
        </p:blipFill>
        <p:spPr>
          <a:xfrm>
            <a:off x="0" y="0"/>
            <a:ext cx="5464286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91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01108" y="1825625"/>
            <a:ext cx="6482255" cy="4351338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Zabydlování</a:t>
            </a:r>
          </a:p>
          <a:p>
            <a:r>
              <a:rPr lang="cs-CZ" dirty="0"/>
              <a:t>Sociální podpora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6386358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201108" y="649016"/>
            <a:ext cx="5341883" cy="967214"/>
          </a:xfrm>
          <a:prstGeom prst="rect">
            <a:avLst/>
          </a:prstGeom>
          <a:solidFill>
            <a:srgbClr val="FF914D">
              <a:alpha val="8509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  <a:latin typeface="Bahnschrift Light" panose="020B0502040204020203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Kazuistiky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8" b="35827"/>
          <a:stretch/>
        </p:blipFill>
        <p:spPr>
          <a:xfrm>
            <a:off x="863600" y="5354003"/>
            <a:ext cx="2854960" cy="8229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40574" cy="63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74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6392612"/>
            <a:ext cx="12192000" cy="480349"/>
          </a:xfrm>
          <a:prstGeom prst="rect">
            <a:avLst/>
          </a:prstGeom>
          <a:solidFill>
            <a:srgbClr val="FF914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7" b="35150"/>
          <a:stretch/>
        </p:blipFill>
        <p:spPr>
          <a:xfrm>
            <a:off x="8509593" y="503659"/>
            <a:ext cx="2854960" cy="824885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43345" y="1482436"/>
            <a:ext cx="10910455" cy="49101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7800" b="1" dirty="0"/>
              <a:t>Děkujeme za pozornost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hlinkClick r:id="rId3"/>
              </a:rPr>
              <a:t>www.romodrom.cz</a:t>
            </a:r>
            <a:endParaRPr lang="cs-CZ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900" b="1" dirty="0"/>
              <a:t>Kontakty: </a:t>
            </a:r>
          </a:p>
          <a:p>
            <a:pPr marL="0" indent="0">
              <a:buNone/>
            </a:pPr>
            <a:r>
              <a:rPr lang="cs-CZ" sz="1900" dirty="0">
                <a:hlinkClick r:id="rId4"/>
              </a:rPr>
              <a:t>katerina.kubrichtova@romodrom.cz</a:t>
            </a:r>
            <a:endParaRPr lang="cs-CZ" sz="1900" dirty="0"/>
          </a:p>
          <a:p>
            <a:pPr marL="0" indent="0">
              <a:buNone/>
            </a:pPr>
            <a:r>
              <a:rPr lang="cs-CZ" sz="1900" dirty="0">
                <a:hlinkClick r:id="rId5"/>
              </a:rPr>
              <a:t>zuzana.janurova@romodrom.cz</a:t>
            </a:r>
            <a:endParaRPr lang="cs-CZ" sz="1900" dirty="0"/>
          </a:p>
          <a:p>
            <a:pPr marL="0" indent="0">
              <a:buNone/>
            </a:pPr>
            <a:r>
              <a:rPr lang="cs-CZ" sz="1900" dirty="0">
                <a:hlinkClick r:id="rId6"/>
              </a:rPr>
              <a:t>viktoriia.kmlieva@romodrom.cz</a:t>
            </a:r>
            <a:endParaRPr lang="cs-CZ" sz="1900" dirty="0"/>
          </a:p>
          <a:p>
            <a:pPr marL="0" indent="0">
              <a:buNone/>
            </a:pPr>
            <a:r>
              <a:rPr lang="cs-CZ" sz="1900" dirty="0">
                <a:hlinkClick r:id="rId7"/>
              </a:rPr>
              <a:t>ales.volny@romodrom.cz</a:t>
            </a:r>
            <a:endParaRPr lang="cs-CZ" sz="1900" dirty="0"/>
          </a:p>
          <a:p>
            <a:pPr marL="0" indent="0">
              <a:buNone/>
            </a:pPr>
            <a:r>
              <a:rPr lang="cs-CZ" sz="1900" dirty="0">
                <a:hlinkClick r:id="rId8"/>
              </a:rPr>
              <a:t>petr.cabel@romodrom.cz</a:t>
            </a:r>
            <a:endParaRPr lang="cs-CZ" sz="19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9101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20040</TotalTime>
  <Words>192</Words>
  <Application>Microsoft Office PowerPoint</Application>
  <PresentationFormat>Širokoúhlá obrazovka</PresentationFormat>
  <Paragraphs>55</Paragraphs>
  <Slides>8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Romodrom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Účet Microsoft</dc:creator>
  <cp:lastModifiedBy>Romodrom</cp:lastModifiedBy>
  <cp:revision>66</cp:revision>
  <dcterms:created xsi:type="dcterms:W3CDTF">2024-02-12T13:39:34Z</dcterms:created>
  <dcterms:modified xsi:type="dcterms:W3CDTF">2024-10-11T11:24:23Z</dcterms:modified>
</cp:coreProperties>
</file>