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8" roundtripDataSignature="AMtx7mjfBtQJ+TUqt6TEOWsEEvJ//Nlm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60ed7d34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60ed7d34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160ed7d34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160ed7d34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60ed7d34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60ed7d34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160ed7d34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160ed7d34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60ed7d34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160ed7d34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60ed7d34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60ed7d34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60ed7d34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160ed7d34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160ed7d34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160ed7d34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60ed7d34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60ed7d34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160ed7d34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160ed7d34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160ed7d34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160ed7d34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160ed7d34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160ed7d34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160ed7d34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160ed7d34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160ed7d34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160ed7d34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160ed7d34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160ed7d34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160ed7d34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160ed7d34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13bf02092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313bf020922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160ed7d34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160ed7d34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160ed7d34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160ed7d34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13bf02092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13bf02092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david.valouch@socialnibydleni.org" TargetMode="External"/><Relationship Id="rId4" Type="http://schemas.openxmlformats.org/officeDocument/2006/relationships/hyperlink" Target="http://www.socialnibydleni.org/" TargetMode="External"/><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69383" y="308046"/>
            <a:ext cx="8520600" cy="247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cs" sz="3700">
                <a:solidFill>
                  <a:srgbClr val="222222"/>
                </a:solidFill>
                <a:highlight>
                  <a:srgbClr val="FFFFFF"/>
                </a:highlight>
              </a:rPr>
              <a:t>Motivační rozhovory,</a:t>
            </a:r>
            <a:endParaRPr b="1" sz="3700">
              <a:solidFill>
                <a:srgbClr val="222222"/>
              </a:solidFill>
              <a:highlight>
                <a:srgbClr val="FFFFFF"/>
              </a:highlight>
            </a:endParaRPr>
          </a:p>
          <a:p>
            <a:pPr indent="0" lvl="0" marL="0" rtl="0" algn="ctr">
              <a:lnSpc>
                <a:spcPct val="100000"/>
              </a:lnSpc>
              <a:spcBef>
                <a:spcPts val="0"/>
              </a:spcBef>
              <a:spcAft>
                <a:spcPts val="0"/>
              </a:spcAft>
              <a:buSzPts val="5200"/>
              <a:buNone/>
            </a:pPr>
            <a:r>
              <a:rPr b="1" lang="cs" sz="3700">
                <a:solidFill>
                  <a:srgbClr val="222222"/>
                </a:solidFill>
                <a:highlight>
                  <a:srgbClr val="FFFFFF"/>
                </a:highlight>
              </a:rPr>
              <a:t>teorie a praxe</a:t>
            </a:r>
            <a:endParaRPr b="1" sz="3700">
              <a:solidFill>
                <a:srgbClr val="222222"/>
              </a:solidFill>
              <a:highlight>
                <a:srgbClr val="FFFFFF"/>
              </a:highlight>
            </a:endParaRPr>
          </a:p>
        </p:txBody>
      </p:sp>
      <p:graphicFrame>
        <p:nvGraphicFramePr>
          <p:cNvPr id="55" name="Google Shape;55;p1"/>
          <p:cNvGraphicFramePr/>
          <p:nvPr/>
        </p:nvGraphicFramePr>
        <p:xfrm>
          <a:off x="2964472" y="3247796"/>
          <a:ext cx="3704635" cy="1247376"/>
        </p:xfrm>
        <a:graphic>
          <a:graphicData uri="http://schemas.openxmlformats.org/presentationml/2006/ole">
            <mc:AlternateContent>
              <mc:Choice Requires="v">
                <p:oleObj r:id="rId4" imgH="1247376" imgW="3704635" progId="AcroExch.Document.11" spid="_x0000_s1">
                  <p:embed/>
                </p:oleObj>
              </mc:Choice>
              <mc:Fallback>
                <p:oleObj r:id="rId5" imgH="1247376" imgW="3704635" progId="AcroExch.Document.11">
                  <p:embed/>
                  <p:pic>
                    <p:nvPicPr>
                      <p:cNvPr id="55" name="Google Shape;55;p1"/>
                      <p:cNvPicPr preferRelativeResize="0"/>
                      <p:nvPr/>
                    </p:nvPicPr>
                    <p:blipFill rotWithShape="1">
                      <a:blip r:embed="rId6">
                        <a:alphaModFix/>
                      </a:blip>
                      <a:srcRect b="0" l="0" r="0" t="0"/>
                      <a:stretch/>
                    </p:blipFill>
                    <p:spPr>
                      <a:xfrm>
                        <a:off x="2964472" y="3247796"/>
                        <a:ext cx="3704635" cy="1247376"/>
                      </a:xfrm>
                      <a:prstGeom prst="rect">
                        <a:avLst/>
                      </a:prstGeom>
                      <a:noFill/>
                      <a:ln>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160ed7d343_0_5"/>
          <p:cNvSpPr txBox="1"/>
          <p:nvPr>
            <p:ph type="title"/>
          </p:nvPr>
        </p:nvSpPr>
        <p:spPr>
          <a:xfrm>
            <a:off x="311700" y="6363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000"/>
              </a:spcAft>
              <a:buClr>
                <a:schemeClr val="dk1"/>
              </a:buClr>
              <a:buSzPts val="1100"/>
              <a:buFont typeface="Arial"/>
              <a:buNone/>
            </a:pPr>
            <a:r>
              <a:rPr b="1" lang="cs" sz="2100"/>
              <a:t>5 základních principů motivačních rozhovorů:</a:t>
            </a:r>
            <a:endParaRPr sz="3500"/>
          </a:p>
        </p:txBody>
      </p:sp>
      <p:sp>
        <p:nvSpPr>
          <p:cNvPr id="115" name="Google Shape;115;g3160ed7d343_0_5"/>
          <p:cNvSpPr txBox="1"/>
          <p:nvPr>
            <p:ph idx="1" type="body"/>
          </p:nvPr>
        </p:nvSpPr>
        <p:spPr>
          <a:xfrm>
            <a:off x="4044300" y="1209075"/>
            <a:ext cx="47880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1700">
              <a:solidFill>
                <a:schemeClr val="dk1"/>
              </a:solidFill>
            </a:endParaRPr>
          </a:p>
          <a:p>
            <a:pPr indent="-298450" lvl="0" marL="457200" rtl="0" algn="l">
              <a:spcBef>
                <a:spcPts val="1200"/>
              </a:spcBef>
              <a:spcAft>
                <a:spcPts val="0"/>
              </a:spcAft>
              <a:buClr>
                <a:schemeClr val="dk1"/>
              </a:buClr>
              <a:buSzPts val="1100"/>
              <a:buChar char="●"/>
            </a:pPr>
            <a:r>
              <a:rPr lang="cs" sz="1700">
                <a:solidFill>
                  <a:schemeClr val="dk1"/>
                </a:solidFill>
              </a:rPr>
              <a:t>Vyjadřování empatie</a:t>
            </a:r>
            <a:br>
              <a:rPr lang="cs" sz="1700">
                <a:solidFill>
                  <a:schemeClr val="dk1"/>
                </a:solidFill>
              </a:rPr>
            </a:br>
            <a:r>
              <a:rPr lang="cs" sz="1400">
                <a:solidFill>
                  <a:schemeClr val="dk1"/>
                </a:solidFill>
              </a:rPr>
              <a:t> 	</a:t>
            </a:r>
            <a:endParaRPr sz="1400">
              <a:solidFill>
                <a:schemeClr val="dk1"/>
              </a:solidFill>
            </a:endParaRPr>
          </a:p>
          <a:p>
            <a:pPr indent="-298450" lvl="0" marL="457200" rtl="0" algn="l">
              <a:spcBef>
                <a:spcPts val="0"/>
              </a:spcBef>
              <a:spcAft>
                <a:spcPts val="0"/>
              </a:spcAft>
              <a:buClr>
                <a:schemeClr val="dk1"/>
              </a:buClr>
              <a:buSzPts val="1100"/>
              <a:buChar char="●"/>
            </a:pPr>
            <a:r>
              <a:rPr lang="cs" sz="1700">
                <a:solidFill>
                  <a:schemeClr val="dk1"/>
                </a:solidFill>
              </a:rPr>
              <a:t>Rozvíjení rozporů</a:t>
            </a:r>
            <a:br>
              <a:rPr lang="cs" sz="1700">
                <a:solidFill>
                  <a:schemeClr val="dk1"/>
                </a:solidFill>
              </a:rPr>
            </a:br>
            <a:r>
              <a:rPr lang="cs" sz="1400">
                <a:solidFill>
                  <a:schemeClr val="dk1"/>
                </a:solidFill>
              </a:rPr>
              <a:t> 	</a:t>
            </a:r>
            <a:endParaRPr sz="1400">
              <a:solidFill>
                <a:schemeClr val="dk1"/>
              </a:solidFill>
            </a:endParaRPr>
          </a:p>
          <a:p>
            <a:pPr indent="-298450" lvl="0" marL="457200" rtl="0" algn="l">
              <a:spcBef>
                <a:spcPts val="0"/>
              </a:spcBef>
              <a:spcAft>
                <a:spcPts val="0"/>
              </a:spcAft>
              <a:buClr>
                <a:schemeClr val="dk1"/>
              </a:buClr>
              <a:buSzPts val="1100"/>
              <a:buChar char="●"/>
            </a:pPr>
            <a:r>
              <a:rPr lang="cs" sz="1700">
                <a:solidFill>
                  <a:schemeClr val="dk1"/>
                </a:solidFill>
              </a:rPr>
              <a:t>Vyhýbání se argumentaci a hádkám</a:t>
            </a:r>
            <a:br>
              <a:rPr lang="cs" sz="1700">
                <a:solidFill>
                  <a:schemeClr val="dk1"/>
                </a:solidFill>
              </a:rPr>
            </a:br>
            <a:r>
              <a:rPr lang="cs" sz="1400">
                <a:solidFill>
                  <a:schemeClr val="dk1"/>
                </a:solidFill>
              </a:rPr>
              <a:t> 	</a:t>
            </a:r>
            <a:endParaRPr sz="1400">
              <a:solidFill>
                <a:schemeClr val="dk1"/>
              </a:solidFill>
            </a:endParaRPr>
          </a:p>
          <a:p>
            <a:pPr indent="-298450" lvl="0" marL="457200" rtl="0" algn="l">
              <a:spcBef>
                <a:spcPts val="0"/>
              </a:spcBef>
              <a:spcAft>
                <a:spcPts val="0"/>
              </a:spcAft>
              <a:buClr>
                <a:schemeClr val="dk1"/>
              </a:buClr>
              <a:buSzPts val="1100"/>
              <a:buChar char="●"/>
            </a:pPr>
            <a:r>
              <a:rPr lang="cs" sz="1400">
                <a:solidFill>
                  <a:schemeClr val="dk1"/>
                </a:solidFill>
              </a:rPr>
              <a:t>„</a:t>
            </a:r>
            <a:r>
              <a:rPr lang="cs" sz="1700">
                <a:solidFill>
                  <a:schemeClr val="dk1"/>
                </a:solidFill>
              </a:rPr>
              <a:t>Tanec“ s odporem</a:t>
            </a:r>
            <a:br>
              <a:rPr lang="cs" sz="1700">
                <a:solidFill>
                  <a:schemeClr val="dk1"/>
                </a:solidFill>
              </a:rPr>
            </a:br>
            <a:r>
              <a:rPr lang="cs" sz="1400">
                <a:solidFill>
                  <a:schemeClr val="dk1"/>
                </a:solidFill>
              </a:rPr>
              <a:t> 	</a:t>
            </a:r>
            <a:endParaRPr sz="1400">
              <a:solidFill>
                <a:schemeClr val="dk1"/>
              </a:solidFill>
            </a:endParaRPr>
          </a:p>
          <a:p>
            <a:pPr indent="-317500" lvl="0" marL="457200" rtl="0" algn="l">
              <a:spcBef>
                <a:spcPts val="0"/>
              </a:spcBef>
              <a:spcAft>
                <a:spcPts val="0"/>
              </a:spcAft>
              <a:buClr>
                <a:schemeClr val="dk1"/>
              </a:buClr>
              <a:buSzPts val="1400"/>
              <a:buChar char="●"/>
            </a:pPr>
            <a:r>
              <a:rPr lang="cs" sz="1700">
                <a:solidFill>
                  <a:schemeClr val="dk1"/>
                </a:solidFill>
              </a:rPr>
              <a:t>Podpora víry ve vlastní schopnosti klienta</a:t>
            </a:r>
            <a:endParaRPr sz="2100"/>
          </a:p>
        </p:txBody>
      </p:sp>
      <p:pic>
        <p:nvPicPr>
          <p:cNvPr id="116" name="Google Shape;116;g3160ed7d343_0_5"/>
          <p:cNvPicPr preferRelativeResize="0"/>
          <p:nvPr/>
        </p:nvPicPr>
        <p:blipFill>
          <a:blip r:embed="rId3">
            <a:alphaModFix/>
          </a:blip>
          <a:stretch>
            <a:fillRect/>
          </a:stretch>
        </p:blipFill>
        <p:spPr>
          <a:xfrm>
            <a:off x="438554" y="1807363"/>
            <a:ext cx="3555400" cy="233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160ed7d343_0_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Řeč změny</a:t>
            </a:r>
            <a:endParaRPr/>
          </a:p>
        </p:txBody>
      </p:sp>
      <p:sp>
        <p:nvSpPr>
          <p:cNvPr id="122" name="Google Shape;122;g3160ed7d343_0_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98450" lvl="0" marL="457200" rtl="0" algn="l">
              <a:spcBef>
                <a:spcPts val="1200"/>
              </a:spcBef>
              <a:spcAft>
                <a:spcPts val="0"/>
              </a:spcAft>
              <a:buClr>
                <a:schemeClr val="dk1"/>
              </a:buClr>
              <a:buSzPts val="1100"/>
              <a:buChar char="●"/>
            </a:pPr>
            <a:r>
              <a:rPr lang="cs" sz="1900">
                <a:solidFill>
                  <a:schemeClr val="dk1"/>
                </a:solidFill>
              </a:rPr>
              <a:t>Klient verbalizuje nevýhody současného stavu</a:t>
            </a:r>
            <a:br>
              <a:rPr lang="cs" sz="1900">
                <a:solidFill>
                  <a:schemeClr val="dk1"/>
                </a:solidFill>
              </a:rPr>
            </a:br>
            <a:r>
              <a:rPr lang="cs" sz="1600">
                <a:solidFill>
                  <a:schemeClr val="dk1"/>
                </a:solidFill>
              </a:rPr>
              <a:t> 	</a:t>
            </a:r>
            <a:endParaRPr sz="1600">
              <a:solidFill>
                <a:schemeClr val="dk1"/>
              </a:solidFill>
            </a:endParaRPr>
          </a:p>
          <a:p>
            <a:pPr indent="-298450" lvl="0" marL="457200" rtl="0" algn="l">
              <a:spcBef>
                <a:spcPts val="0"/>
              </a:spcBef>
              <a:spcAft>
                <a:spcPts val="0"/>
              </a:spcAft>
              <a:buClr>
                <a:schemeClr val="dk1"/>
              </a:buClr>
              <a:buSzPts val="1100"/>
              <a:buChar char="●"/>
            </a:pPr>
            <a:r>
              <a:rPr lang="cs" sz="1900">
                <a:solidFill>
                  <a:schemeClr val="dk1"/>
                </a:solidFill>
              </a:rPr>
              <a:t>Klient vidí výhody, které mu změna přinese</a:t>
            </a:r>
            <a:br>
              <a:rPr lang="cs" sz="1900">
                <a:solidFill>
                  <a:schemeClr val="dk1"/>
                </a:solidFill>
              </a:rPr>
            </a:br>
            <a:r>
              <a:rPr lang="cs" sz="1600">
                <a:solidFill>
                  <a:schemeClr val="dk1"/>
                </a:solidFill>
              </a:rPr>
              <a:t> 	</a:t>
            </a:r>
            <a:endParaRPr sz="1600">
              <a:solidFill>
                <a:schemeClr val="dk1"/>
              </a:solidFill>
            </a:endParaRPr>
          </a:p>
          <a:p>
            <a:pPr indent="-298450" lvl="0" marL="457200" rtl="0" algn="l">
              <a:spcBef>
                <a:spcPts val="0"/>
              </a:spcBef>
              <a:spcAft>
                <a:spcPts val="0"/>
              </a:spcAft>
              <a:buClr>
                <a:schemeClr val="dk1"/>
              </a:buClr>
              <a:buSzPts val="1100"/>
              <a:buChar char="●"/>
            </a:pPr>
            <a:r>
              <a:rPr lang="cs" sz="1900">
                <a:solidFill>
                  <a:schemeClr val="dk1"/>
                </a:solidFill>
              </a:rPr>
              <a:t>Klient se ke změně staví optimisticky</a:t>
            </a:r>
            <a:br>
              <a:rPr lang="cs" sz="19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cs" sz="1900">
                <a:solidFill>
                  <a:schemeClr val="dk1"/>
                </a:solidFill>
              </a:rPr>
              <a:t>Klient vyjadřuje zájem změnit se</a:t>
            </a:r>
            <a:endParaRPr sz="2300"/>
          </a:p>
        </p:txBody>
      </p:sp>
      <p:pic>
        <p:nvPicPr>
          <p:cNvPr id="123" name="Google Shape;123;g3160ed7d343_0_10"/>
          <p:cNvPicPr preferRelativeResize="0"/>
          <p:nvPr/>
        </p:nvPicPr>
        <p:blipFill>
          <a:blip r:embed="rId3">
            <a:alphaModFix/>
          </a:blip>
          <a:stretch>
            <a:fillRect/>
          </a:stretch>
        </p:blipFill>
        <p:spPr>
          <a:xfrm>
            <a:off x="5799075" y="1714250"/>
            <a:ext cx="2691175" cy="2691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160ed7d343_0_57"/>
          <p:cNvSpPr txBox="1"/>
          <p:nvPr>
            <p:ph type="title"/>
          </p:nvPr>
        </p:nvSpPr>
        <p:spPr>
          <a:xfrm>
            <a:off x="311700" y="12061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000"/>
              </a:spcAft>
              <a:buClr>
                <a:schemeClr val="dk1"/>
              </a:buClr>
              <a:buSzPts val="1100"/>
              <a:buFont typeface="Arial"/>
              <a:buNone/>
            </a:pPr>
            <a:r>
              <a:rPr b="1" lang="cs" sz="1800"/>
              <a:t>Jak s řečí změny pracovat?</a:t>
            </a:r>
            <a:endParaRPr sz="3500"/>
          </a:p>
        </p:txBody>
      </p:sp>
      <p:sp>
        <p:nvSpPr>
          <p:cNvPr id="129" name="Google Shape;129;g3160ed7d343_0_57"/>
          <p:cNvSpPr txBox="1"/>
          <p:nvPr>
            <p:ph idx="1" type="body"/>
          </p:nvPr>
        </p:nvSpPr>
        <p:spPr>
          <a:xfrm>
            <a:off x="207925" y="201742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t/>
            </a:r>
            <a:endParaRPr b="1" sz="1100">
              <a:solidFill>
                <a:schemeClr val="dk1"/>
              </a:solidFill>
            </a:endParaRPr>
          </a:p>
          <a:p>
            <a:pPr indent="0" lvl="0" marL="0" rtl="0" algn="l">
              <a:spcBef>
                <a:spcPts val="1200"/>
              </a:spcBef>
              <a:spcAft>
                <a:spcPts val="0"/>
              </a:spcAft>
              <a:buClr>
                <a:schemeClr val="dk1"/>
              </a:buClr>
              <a:buSzPts val="1100"/>
              <a:buFont typeface="Arial"/>
              <a:buNone/>
            </a:pPr>
            <a:r>
              <a:rPr lang="cs" sz="1500">
                <a:solidFill>
                  <a:schemeClr val="dk1"/>
                </a:solidFill>
              </a:rPr>
              <a:t>Řeč změny je dobré rozvíjet, ptát se na detaily, zjišťovat, jak je změna míněna vážně, jaké benefity život po změně přinese, jak je klient připraven na problémy, které může změna přinést.</a:t>
            </a:r>
            <a:endParaRPr sz="1500">
              <a:solidFill>
                <a:schemeClr val="dk1"/>
              </a:solidFill>
            </a:endParaRPr>
          </a:p>
          <a:p>
            <a:pPr indent="0" lvl="0" marL="0" rtl="0" algn="l">
              <a:spcBef>
                <a:spcPts val="1200"/>
              </a:spcBef>
              <a:spcAft>
                <a:spcPts val="0"/>
              </a:spcAft>
              <a:buClr>
                <a:schemeClr val="dk1"/>
              </a:buClr>
              <a:buSzPts val="1100"/>
              <a:buFont typeface="Arial"/>
              <a:buNone/>
            </a:pPr>
            <a:r>
              <a:rPr lang="cs" sz="1500">
                <a:solidFill>
                  <a:schemeClr val="dk1"/>
                </a:solidFill>
              </a:rPr>
              <a:t>Reflektovat a chválit.</a:t>
            </a:r>
            <a:endParaRPr sz="1500">
              <a:solidFill>
                <a:schemeClr val="dk1"/>
              </a:solidFill>
            </a:endParaRPr>
          </a:p>
          <a:p>
            <a:pPr indent="0" lvl="0" marL="0" rtl="0" algn="l">
              <a:spcBef>
                <a:spcPts val="1200"/>
              </a:spcBef>
              <a:spcAft>
                <a:spcPts val="0"/>
              </a:spcAft>
              <a:buClr>
                <a:schemeClr val="dk1"/>
              </a:buClr>
              <a:buSzPts val="1100"/>
              <a:buFont typeface="Arial"/>
              <a:buNone/>
            </a:pPr>
            <a:r>
              <a:rPr lang="cs" sz="1500">
                <a:solidFill>
                  <a:schemeClr val="dk1"/>
                </a:solidFill>
              </a:rPr>
              <a:t>Shrnovat benefity, které změna přinese a klientova slova, která ke změně vedou</a:t>
            </a:r>
            <a:endParaRPr sz="1500">
              <a:solidFill>
                <a:schemeClr val="dk1"/>
              </a:solidFill>
            </a:endParaRPr>
          </a:p>
          <a:p>
            <a:pPr indent="0" lvl="0" marL="0" rtl="0" algn="l">
              <a:spcBef>
                <a:spcPts val="1200"/>
              </a:spcBef>
              <a:spcAft>
                <a:spcPts val="0"/>
              </a:spcAft>
              <a:buClr>
                <a:schemeClr val="dk1"/>
              </a:buClr>
              <a:buSzPts val="1100"/>
              <a:buFont typeface="Arial"/>
              <a:buNone/>
            </a:pPr>
            <a:r>
              <a:rPr lang="cs" sz="1500">
                <a:solidFill>
                  <a:schemeClr val="dk1"/>
                </a:solidFill>
              </a:rPr>
              <a:t>Oceňovat a podporovat</a:t>
            </a:r>
            <a:endParaRPr sz="1500">
              <a:solidFill>
                <a:schemeClr val="dk1"/>
              </a:solidFill>
            </a:endParaRPr>
          </a:p>
          <a:p>
            <a:pPr indent="0" lvl="0" marL="0" rtl="0" algn="l">
              <a:spcBef>
                <a:spcPts val="1200"/>
              </a:spcBef>
              <a:spcAft>
                <a:spcPts val="1000"/>
              </a:spcAft>
              <a:buClr>
                <a:schemeClr val="dk1"/>
              </a:buClr>
              <a:buSzPts val="1100"/>
              <a:buFont typeface="Arial"/>
              <a:buNone/>
            </a:pPr>
            <a:r>
              <a:rPr lang="cs" sz="1500">
                <a:solidFill>
                  <a:schemeClr val="dk1"/>
                </a:solidFill>
              </a:rPr>
              <a:t>Vypracovat konkrétní plán, jak se ke změně dostat, tak aby výsledek byl měřitelný, uskutečnitelný, realistický a v době, která je problému adekvátní</a:t>
            </a:r>
            <a:endParaRPr sz="2200"/>
          </a:p>
        </p:txBody>
      </p:sp>
      <p:pic>
        <p:nvPicPr>
          <p:cNvPr id="130" name="Google Shape;130;g3160ed7d343_0_57"/>
          <p:cNvPicPr preferRelativeResize="0"/>
          <p:nvPr/>
        </p:nvPicPr>
        <p:blipFill>
          <a:blip r:embed="rId3">
            <a:alphaModFix/>
          </a:blip>
          <a:stretch>
            <a:fillRect/>
          </a:stretch>
        </p:blipFill>
        <p:spPr>
          <a:xfrm>
            <a:off x="6149150" y="100975"/>
            <a:ext cx="1821700" cy="182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160ed7d343_0_52"/>
          <p:cNvSpPr txBox="1"/>
          <p:nvPr>
            <p:ph type="title"/>
          </p:nvPr>
        </p:nvSpPr>
        <p:spPr>
          <a:xfrm>
            <a:off x="311700" y="11715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000"/>
              </a:spcAft>
              <a:buClr>
                <a:schemeClr val="dk1"/>
              </a:buClr>
              <a:buSzPts val="1100"/>
              <a:buFont typeface="Arial"/>
              <a:buNone/>
            </a:pPr>
            <a:r>
              <a:rPr b="1" lang="cs" sz="1800"/>
              <a:t>Tři fáze motivace:</a:t>
            </a:r>
            <a:endParaRPr sz="3500"/>
          </a:p>
        </p:txBody>
      </p:sp>
      <p:sp>
        <p:nvSpPr>
          <p:cNvPr id="136" name="Google Shape;136;g3160ed7d343_0_52"/>
          <p:cNvSpPr txBox="1"/>
          <p:nvPr>
            <p:ph idx="1" type="body"/>
          </p:nvPr>
        </p:nvSpPr>
        <p:spPr>
          <a:xfrm>
            <a:off x="161775" y="206352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1100">
              <a:solidFill>
                <a:schemeClr val="dk1"/>
              </a:solidFill>
            </a:endParaRPr>
          </a:p>
          <a:p>
            <a:pPr indent="-330200" lvl="0" marL="457200" rtl="0" algn="l">
              <a:spcBef>
                <a:spcPts val="1200"/>
              </a:spcBef>
              <a:spcAft>
                <a:spcPts val="0"/>
              </a:spcAft>
              <a:buClr>
                <a:schemeClr val="dk1"/>
              </a:buClr>
              <a:buSzPts val="1600"/>
              <a:buChar char="●"/>
            </a:pPr>
            <a:r>
              <a:rPr b="1" lang="cs" sz="1600">
                <a:solidFill>
                  <a:schemeClr val="dk1"/>
                </a:solidFill>
              </a:rPr>
              <a:t>Chtít </a:t>
            </a:r>
            <a:r>
              <a:rPr lang="cs" sz="1600">
                <a:solidFill>
                  <a:schemeClr val="dk1"/>
                </a:solidFill>
              </a:rPr>
              <a:t>– vidět rozdíl mezi tím, jak to je nyní a tím, jak bych chtěl, aby to bylo</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b="1" lang="cs" sz="1600">
                <a:solidFill>
                  <a:schemeClr val="dk1"/>
                </a:solidFill>
              </a:rPr>
              <a:t>Být schopen </a:t>
            </a:r>
            <a:r>
              <a:rPr lang="cs" sz="1600">
                <a:solidFill>
                  <a:schemeClr val="dk1"/>
                </a:solidFill>
              </a:rPr>
              <a:t>– mít sebedůvěru na to, skutečně změnu provést</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b="1" lang="cs" sz="1600">
                <a:solidFill>
                  <a:schemeClr val="dk1"/>
                </a:solidFill>
              </a:rPr>
              <a:t>Být připraven</a:t>
            </a:r>
            <a:r>
              <a:rPr lang="cs" sz="1600">
                <a:solidFill>
                  <a:schemeClr val="dk1"/>
                </a:solidFill>
              </a:rPr>
              <a:t> – mít potřebné informace, vypracovaný plán změny, vnímat 	změnu jako prioritu</a:t>
            </a:r>
            <a:endParaRPr sz="2400">
              <a:solidFill>
                <a:schemeClr val="dk1"/>
              </a:solidFill>
            </a:endParaRPr>
          </a:p>
        </p:txBody>
      </p:sp>
      <p:pic>
        <p:nvPicPr>
          <p:cNvPr id="137" name="Google Shape;137;g3160ed7d343_0_52"/>
          <p:cNvPicPr preferRelativeResize="0"/>
          <p:nvPr/>
        </p:nvPicPr>
        <p:blipFill>
          <a:blip r:embed="rId3">
            <a:alphaModFix/>
          </a:blip>
          <a:stretch>
            <a:fillRect/>
          </a:stretch>
        </p:blipFill>
        <p:spPr>
          <a:xfrm>
            <a:off x="3458125" y="0"/>
            <a:ext cx="5158951" cy="2443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160ed7d343_0_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Kolo změny</a:t>
            </a:r>
            <a:endParaRPr/>
          </a:p>
        </p:txBody>
      </p:sp>
      <p:sp>
        <p:nvSpPr>
          <p:cNvPr id="143" name="Google Shape;143;g3160ed7d343_0_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cs"/>
              <a:t>Prekontemplace</a:t>
            </a:r>
            <a:endParaRPr/>
          </a:p>
          <a:p>
            <a:pPr indent="-342900" lvl="0" marL="457200" rtl="0" algn="l">
              <a:spcBef>
                <a:spcPts val="0"/>
              </a:spcBef>
              <a:spcAft>
                <a:spcPts val="0"/>
              </a:spcAft>
              <a:buSzPts val="1800"/>
              <a:buChar char="●"/>
            </a:pPr>
            <a:r>
              <a:rPr lang="cs"/>
              <a:t>Kontemplace</a:t>
            </a:r>
            <a:endParaRPr/>
          </a:p>
          <a:p>
            <a:pPr indent="-342900" lvl="0" marL="457200" rtl="0" algn="l">
              <a:spcBef>
                <a:spcPts val="0"/>
              </a:spcBef>
              <a:spcAft>
                <a:spcPts val="0"/>
              </a:spcAft>
              <a:buSzPts val="1800"/>
              <a:buChar char="●"/>
            </a:pPr>
            <a:r>
              <a:rPr lang="cs"/>
              <a:t>Rozhodnutí/rozhodování</a:t>
            </a:r>
            <a:endParaRPr/>
          </a:p>
          <a:p>
            <a:pPr indent="-342900" lvl="0" marL="457200" rtl="0" algn="l">
              <a:spcBef>
                <a:spcPts val="0"/>
              </a:spcBef>
              <a:spcAft>
                <a:spcPts val="0"/>
              </a:spcAft>
              <a:buSzPts val="1800"/>
              <a:buChar char="●"/>
            </a:pPr>
            <a:r>
              <a:rPr lang="cs"/>
              <a:t>Akce</a:t>
            </a:r>
            <a:endParaRPr/>
          </a:p>
          <a:p>
            <a:pPr indent="-342900" lvl="0" marL="457200" rtl="0" algn="l">
              <a:spcBef>
                <a:spcPts val="0"/>
              </a:spcBef>
              <a:spcAft>
                <a:spcPts val="0"/>
              </a:spcAft>
              <a:buSzPts val="1800"/>
              <a:buChar char="●"/>
            </a:pPr>
            <a:r>
              <a:rPr lang="cs"/>
              <a:t>Udržení změny</a:t>
            </a:r>
            <a:endParaRPr/>
          </a:p>
          <a:p>
            <a:pPr indent="-342900" lvl="0" marL="457200" rtl="0" algn="l">
              <a:spcBef>
                <a:spcPts val="0"/>
              </a:spcBef>
              <a:spcAft>
                <a:spcPts val="0"/>
              </a:spcAft>
              <a:buSzPts val="1800"/>
              <a:buChar char="●"/>
            </a:pPr>
            <a:r>
              <a:rPr lang="cs"/>
              <a:t>Relaps</a:t>
            </a:r>
            <a:endParaRPr/>
          </a:p>
        </p:txBody>
      </p:sp>
      <p:pic>
        <p:nvPicPr>
          <p:cNvPr id="144" name="Google Shape;144;g3160ed7d343_0_62"/>
          <p:cNvPicPr preferRelativeResize="0"/>
          <p:nvPr/>
        </p:nvPicPr>
        <p:blipFill>
          <a:blip r:embed="rId3">
            <a:alphaModFix/>
          </a:blip>
          <a:stretch>
            <a:fillRect/>
          </a:stretch>
        </p:blipFill>
        <p:spPr>
          <a:xfrm>
            <a:off x="4152009" y="1017713"/>
            <a:ext cx="4358216" cy="3554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160ed7d343_0_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Odpor a jak se projevuje</a:t>
            </a:r>
            <a:endParaRPr/>
          </a:p>
        </p:txBody>
      </p:sp>
      <p:sp>
        <p:nvSpPr>
          <p:cNvPr id="150" name="Google Shape;150;g3160ed7d343_0_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chemeClr val="dk1"/>
              </a:buClr>
              <a:buSzPts val="2000"/>
              <a:buChar char="●"/>
            </a:pPr>
            <a:r>
              <a:rPr lang="cs" sz="2000">
                <a:solidFill>
                  <a:schemeClr val="dk1"/>
                </a:solidFill>
              </a:rPr>
              <a:t>Klient mluví o výhodách současného stavu</a:t>
            </a:r>
            <a:endParaRPr sz="2000">
              <a:solidFill>
                <a:schemeClr val="dk1"/>
              </a:solidFill>
            </a:endParaRPr>
          </a:p>
          <a:p>
            <a:pPr indent="-355600" lvl="0" marL="457200" rtl="0" algn="l">
              <a:spcBef>
                <a:spcPts val="0"/>
              </a:spcBef>
              <a:spcAft>
                <a:spcPts val="0"/>
              </a:spcAft>
              <a:buClr>
                <a:schemeClr val="dk1"/>
              </a:buClr>
              <a:buSzPts val="2000"/>
              <a:buChar char="●"/>
            </a:pPr>
            <a:r>
              <a:rPr lang="cs" sz="2000">
                <a:solidFill>
                  <a:schemeClr val="dk1"/>
                </a:solidFill>
              </a:rPr>
              <a:t>Klient mluví o nevýhodách změny</a:t>
            </a:r>
            <a:endParaRPr sz="2000">
              <a:solidFill>
                <a:schemeClr val="dk1"/>
              </a:solidFill>
            </a:endParaRPr>
          </a:p>
          <a:p>
            <a:pPr indent="-355600" lvl="0" marL="457200" rtl="0" algn="l">
              <a:spcBef>
                <a:spcPts val="0"/>
              </a:spcBef>
              <a:spcAft>
                <a:spcPts val="0"/>
              </a:spcAft>
              <a:buClr>
                <a:schemeClr val="dk1"/>
              </a:buClr>
              <a:buSzPts val="2000"/>
              <a:buChar char="●"/>
            </a:pPr>
            <a:r>
              <a:rPr lang="cs" sz="2000">
                <a:solidFill>
                  <a:schemeClr val="dk1"/>
                </a:solidFill>
              </a:rPr>
              <a:t>Klient mluví o změně pesimisticky</a:t>
            </a:r>
            <a:endParaRPr sz="2000">
              <a:solidFill>
                <a:schemeClr val="dk1"/>
              </a:solidFill>
            </a:endParaRPr>
          </a:p>
          <a:p>
            <a:pPr indent="-355600" lvl="0" marL="457200" rtl="0" algn="l">
              <a:spcBef>
                <a:spcPts val="0"/>
              </a:spcBef>
              <a:spcAft>
                <a:spcPts val="0"/>
              </a:spcAft>
              <a:buClr>
                <a:schemeClr val="dk1"/>
              </a:buClr>
              <a:buSzPts val="2000"/>
              <a:buChar char="●"/>
            </a:pPr>
            <a:r>
              <a:rPr lang="cs" sz="2000">
                <a:solidFill>
                  <a:schemeClr val="dk1"/>
                </a:solidFill>
              </a:rPr>
              <a:t>Klient nechce změnu uskutečnit</a:t>
            </a:r>
            <a:endParaRPr sz="2700"/>
          </a:p>
        </p:txBody>
      </p:sp>
      <p:pic>
        <p:nvPicPr>
          <p:cNvPr id="151" name="Google Shape;151;g3160ed7d343_0_69"/>
          <p:cNvPicPr preferRelativeResize="0"/>
          <p:nvPr/>
        </p:nvPicPr>
        <p:blipFill>
          <a:blip r:embed="rId3">
            <a:alphaModFix/>
          </a:blip>
          <a:stretch>
            <a:fillRect/>
          </a:stretch>
        </p:blipFill>
        <p:spPr>
          <a:xfrm>
            <a:off x="6136150" y="371475"/>
            <a:ext cx="2476500" cy="4400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160ed7d343_0_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Odpor a jak se projevuje</a:t>
            </a:r>
            <a:endParaRPr/>
          </a:p>
        </p:txBody>
      </p:sp>
      <p:sp>
        <p:nvSpPr>
          <p:cNvPr id="157" name="Google Shape;157;g3160ed7d343_0_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Clr>
                <a:schemeClr val="dk1"/>
              </a:buClr>
              <a:buSzPts val="1600"/>
              <a:buChar char="●"/>
            </a:pPr>
            <a:r>
              <a:rPr lang="cs" sz="1600">
                <a:solidFill>
                  <a:schemeClr val="dk1"/>
                </a:solidFill>
              </a:rPr>
              <a:t>Hádá se, zpochybňuje, argumentuje proti změně</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Přerušuje terapeuta, cíleně odchází od tématu</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Neguje, odmítá, obviňuje ostatní, vymlouvá se a zlehčuje</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Dává najevo nezájem, ignoruje terapeuta, mlčí, je nepozorný, nemluví k věci</a:t>
            </a:r>
            <a:endParaRPr sz="2500">
              <a:solidFill>
                <a:schemeClr val="dk1"/>
              </a:solidFill>
            </a:endParaRPr>
          </a:p>
        </p:txBody>
      </p:sp>
      <p:pic>
        <p:nvPicPr>
          <p:cNvPr id="158" name="Google Shape;158;g3160ed7d343_0_74"/>
          <p:cNvPicPr preferRelativeResize="0"/>
          <p:nvPr/>
        </p:nvPicPr>
        <p:blipFill>
          <a:blip r:embed="rId3">
            <a:alphaModFix/>
          </a:blip>
          <a:stretch>
            <a:fillRect/>
          </a:stretch>
        </p:blipFill>
        <p:spPr>
          <a:xfrm>
            <a:off x="3223975" y="2508800"/>
            <a:ext cx="2857500" cy="2247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160ed7d343_0_79"/>
          <p:cNvSpPr txBox="1"/>
          <p:nvPr>
            <p:ph type="title"/>
          </p:nvPr>
        </p:nvSpPr>
        <p:spPr>
          <a:xfrm>
            <a:off x="623400" y="15175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cs" sz="2000"/>
              <a:t>Jak s odporem pracovat?</a:t>
            </a:r>
            <a:endParaRPr b="1" sz="2000"/>
          </a:p>
          <a:p>
            <a:pPr indent="0" lvl="0" marL="0" rtl="0" algn="l">
              <a:spcBef>
                <a:spcPts val="1000"/>
              </a:spcBef>
              <a:spcAft>
                <a:spcPts val="0"/>
              </a:spcAft>
              <a:buNone/>
            </a:pPr>
            <a:r>
              <a:t/>
            </a:r>
            <a:endParaRPr/>
          </a:p>
        </p:txBody>
      </p:sp>
      <p:sp>
        <p:nvSpPr>
          <p:cNvPr id="164" name="Google Shape;164;g3160ed7d343_0_79"/>
          <p:cNvSpPr txBox="1"/>
          <p:nvPr>
            <p:ph idx="1" type="body"/>
          </p:nvPr>
        </p:nvSpPr>
        <p:spPr>
          <a:xfrm>
            <a:off x="207900" y="23979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t/>
            </a:r>
            <a:endParaRPr b="1" sz="1100">
              <a:solidFill>
                <a:schemeClr val="dk1"/>
              </a:solidFill>
            </a:endParaRPr>
          </a:p>
          <a:p>
            <a:pPr indent="-323850" lvl="0" marL="457200" rtl="0" algn="l">
              <a:spcBef>
                <a:spcPts val="1200"/>
              </a:spcBef>
              <a:spcAft>
                <a:spcPts val="0"/>
              </a:spcAft>
              <a:buClr>
                <a:schemeClr val="dk1"/>
              </a:buClr>
              <a:buSzPts val="1500"/>
              <a:buChar char="●"/>
            </a:pPr>
            <a:r>
              <a:rPr lang="cs" sz="1500">
                <a:solidFill>
                  <a:schemeClr val="dk1"/>
                </a:solidFill>
              </a:rPr>
              <a:t>Nejdůležitější je uvědomit si, že tu odpor je a nereagovat automaticky tedy konfrontačně (a tím odpor klienta ještě posílit)</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Prostá reflexe toho, co nám klient říká</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Pojmenování emocí</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Změna tématu</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Zdůrazněním vlastních kompetencí a rozhodovacích pravomocí klienta</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Přerámování</a:t>
            </a:r>
            <a:endParaRPr sz="2200"/>
          </a:p>
        </p:txBody>
      </p:sp>
      <p:pic>
        <p:nvPicPr>
          <p:cNvPr id="165" name="Google Shape;165;g3160ed7d343_0_79"/>
          <p:cNvPicPr preferRelativeResize="0"/>
          <p:nvPr/>
        </p:nvPicPr>
        <p:blipFill>
          <a:blip r:embed="rId3">
            <a:alphaModFix/>
          </a:blip>
          <a:stretch>
            <a:fillRect/>
          </a:stretch>
        </p:blipFill>
        <p:spPr>
          <a:xfrm>
            <a:off x="4649900" y="106400"/>
            <a:ext cx="3079175" cy="246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160ed7d343_0_84"/>
          <p:cNvSpPr txBox="1"/>
          <p:nvPr>
            <p:ph type="title"/>
          </p:nvPr>
        </p:nvSpPr>
        <p:spPr>
          <a:xfrm>
            <a:off x="311700" y="6410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cs" sz="2000"/>
              <a:t>Co nedělat?</a:t>
            </a:r>
            <a:endParaRPr b="1" sz="2000"/>
          </a:p>
          <a:p>
            <a:pPr indent="0" lvl="0" marL="0" rtl="0" algn="l">
              <a:spcBef>
                <a:spcPts val="1000"/>
              </a:spcBef>
              <a:spcAft>
                <a:spcPts val="0"/>
              </a:spcAft>
              <a:buNone/>
            </a:pPr>
            <a:r>
              <a:t/>
            </a:r>
            <a:endParaRPr/>
          </a:p>
        </p:txBody>
      </p:sp>
      <p:sp>
        <p:nvSpPr>
          <p:cNvPr id="171" name="Google Shape;171;g3160ed7d343_0_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1100">
              <a:solidFill>
                <a:schemeClr val="dk1"/>
              </a:solidFill>
            </a:endParaRPr>
          </a:p>
          <a:p>
            <a:pPr indent="0" lvl="0" marL="457200" rtl="0" algn="l">
              <a:spcBef>
                <a:spcPts val="1200"/>
              </a:spcBef>
              <a:spcAft>
                <a:spcPts val="1000"/>
              </a:spcAft>
              <a:buNone/>
            </a:pPr>
            <a:r>
              <a:t/>
            </a:r>
            <a:endParaRPr sz="2200"/>
          </a:p>
        </p:txBody>
      </p:sp>
      <p:sp>
        <p:nvSpPr>
          <p:cNvPr id="172" name="Google Shape;172;g3160ed7d343_0_84"/>
          <p:cNvSpPr txBox="1"/>
          <p:nvPr/>
        </p:nvSpPr>
        <p:spPr>
          <a:xfrm>
            <a:off x="219125" y="1757550"/>
            <a:ext cx="3681300" cy="308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cs" sz="1700">
                <a:solidFill>
                  <a:schemeClr val="dk1"/>
                </a:solidFill>
              </a:rPr>
              <a:t>1. požadování</a:t>
            </a:r>
            <a:endParaRPr i="1" sz="1700">
              <a:solidFill>
                <a:schemeClr val="dk1"/>
              </a:solidFill>
            </a:endParaRPr>
          </a:p>
          <a:p>
            <a:pPr indent="0" lvl="0" marL="0" rtl="0" algn="l">
              <a:lnSpc>
                <a:spcPct val="115000"/>
              </a:lnSpc>
              <a:spcBef>
                <a:spcPts val="1200"/>
              </a:spcBef>
              <a:spcAft>
                <a:spcPts val="0"/>
              </a:spcAft>
              <a:buNone/>
            </a:pPr>
            <a:r>
              <a:rPr lang="cs" sz="1700">
                <a:solidFill>
                  <a:schemeClr val="dk1"/>
                </a:solidFill>
              </a:rPr>
              <a:t>2. zastrašování</a:t>
            </a:r>
            <a:endParaRPr i="1" sz="1700">
              <a:solidFill>
                <a:schemeClr val="dk1"/>
              </a:solidFill>
            </a:endParaRPr>
          </a:p>
          <a:p>
            <a:pPr indent="0" lvl="0" marL="0" rtl="0" algn="l">
              <a:lnSpc>
                <a:spcPct val="115000"/>
              </a:lnSpc>
              <a:spcBef>
                <a:spcPts val="1200"/>
              </a:spcBef>
              <a:spcAft>
                <a:spcPts val="0"/>
              </a:spcAft>
              <a:buNone/>
            </a:pPr>
            <a:r>
              <a:rPr lang="cs" sz="1700">
                <a:solidFill>
                  <a:schemeClr val="dk1"/>
                </a:solidFill>
              </a:rPr>
              <a:t>3. rady </a:t>
            </a:r>
            <a:endParaRPr i="1" sz="1700">
              <a:solidFill>
                <a:schemeClr val="dk1"/>
              </a:solidFill>
            </a:endParaRPr>
          </a:p>
          <a:p>
            <a:pPr indent="0" lvl="0" marL="0" rtl="0" algn="l">
              <a:lnSpc>
                <a:spcPct val="115000"/>
              </a:lnSpc>
              <a:spcBef>
                <a:spcPts val="1200"/>
              </a:spcBef>
              <a:spcAft>
                <a:spcPts val="0"/>
              </a:spcAft>
              <a:buNone/>
            </a:pPr>
            <a:r>
              <a:rPr lang="cs" sz="1700">
                <a:solidFill>
                  <a:schemeClr val="dk1"/>
                </a:solidFill>
              </a:rPr>
              <a:t>4. poučování</a:t>
            </a:r>
            <a:endParaRPr i="1" sz="1700">
              <a:solidFill>
                <a:schemeClr val="dk1"/>
              </a:solidFill>
            </a:endParaRPr>
          </a:p>
          <a:p>
            <a:pPr indent="0" lvl="0" marL="0" rtl="0" algn="l">
              <a:lnSpc>
                <a:spcPct val="115000"/>
              </a:lnSpc>
              <a:spcBef>
                <a:spcPts val="1200"/>
              </a:spcBef>
              <a:spcAft>
                <a:spcPts val="0"/>
              </a:spcAft>
              <a:buNone/>
            </a:pPr>
            <a:r>
              <a:rPr lang="cs" sz="1700">
                <a:solidFill>
                  <a:schemeClr val="dk1"/>
                </a:solidFill>
              </a:rPr>
              <a:t>5. moralizování</a:t>
            </a:r>
            <a:endParaRPr sz="1700">
              <a:solidFill>
                <a:schemeClr val="dk1"/>
              </a:solidFill>
            </a:endParaRPr>
          </a:p>
          <a:p>
            <a:pPr indent="0" lvl="0" marL="0" rtl="0" algn="l">
              <a:lnSpc>
                <a:spcPct val="115000"/>
              </a:lnSpc>
              <a:spcBef>
                <a:spcPts val="1200"/>
              </a:spcBef>
              <a:spcAft>
                <a:spcPts val="0"/>
              </a:spcAft>
              <a:buNone/>
            </a:pPr>
            <a:r>
              <a:rPr lang="cs" sz="1700">
                <a:solidFill>
                  <a:schemeClr val="dk1"/>
                </a:solidFill>
              </a:rPr>
              <a:t>6. beznaděj</a:t>
            </a:r>
            <a:endParaRPr i="1" sz="1700">
              <a:solidFill>
                <a:schemeClr val="dk1"/>
              </a:solidFill>
            </a:endParaRPr>
          </a:p>
          <a:p>
            <a:pPr indent="0" lvl="0" marL="0" rtl="0" algn="l">
              <a:lnSpc>
                <a:spcPct val="115000"/>
              </a:lnSpc>
              <a:spcBef>
                <a:spcPts val="1200"/>
              </a:spcBef>
              <a:spcAft>
                <a:spcPts val="1000"/>
              </a:spcAft>
              <a:buNone/>
            </a:pPr>
            <a:r>
              <a:t/>
            </a:r>
            <a:endParaRPr sz="1100">
              <a:solidFill>
                <a:schemeClr val="dk1"/>
              </a:solidFill>
            </a:endParaRPr>
          </a:p>
        </p:txBody>
      </p:sp>
      <p:sp>
        <p:nvSpPr>
          <p:cNvPr id="173" name="Google Shape;173;g3160ed7d343_0_84"/>
          <p:cNvSpPr txBox="1"/>
          <p:nvPr/>
        </p:nvSpPr>
        <p:spPr>
          <a:xfrm>
            <a:off x="3035525" y="1757550"/>
            <a:ext cx="3681300" cy="272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cs" sz="1700">
                <a:solidFill>
                  <a:schemeClr val="dk1"/>
                </a:solidFill>
              </a:rPr>
              <a:t>7. odsuzování</a:t>
            </a:r>
            <a:endParaRPr sz="1700">
              <a:solidFill>
                <a:schemeClr val="dk1"/>
              </a:solidFill>
            </a:endParaRPr>
          </a:p>
          <a:p>
            <a:pPr indent="0" lvl="0" marL="0" rtl="0" algn="l">
              <a:lnSpc>
                <a:spcPct val="115000"/>
              </a:lnSpc>
              <a:spcBef>
                <a:spcPts val="1200"/>
              </a:spcBef>
              <a:spcAft>
                <a:spcPts val="0"/>
              </a:spcAft>
              <a:buNone/>
            </a:pPr>
            <a:r>
              <a:rPr lang="cs" sz="1700">
                <a:solidFill>
                  <a:schemeClr val="dk1"/>
                </a:solidFill>
              </a:rPr>
              <a:t>8. zesměšňování</a:t>
            </a:r>
            <a:endParaRPr sz="1700">
              <a:solidFill>
                <a:schemeClr val="dk1"/>
              </a:solidFill>
            </a:endParaRPr>
          </a:p>
          <a:p>
            <a:pPr indent="0" lvl="0" marL="0" rtl="0" algn="l">
              <a:lnSpc>
                <a:spcPct val="115000"/>
              </a:lnSpc>
              <a:spcBef>
                <a:spcPts val="1200"/>
              </a:spcBef>
              <a:spcAft>
                <a:spcPts val="0"/>
              </a:spcAft>
              <a:buNone/>
            </a:pPr>
            <a:r>
              <a:rPr lang="cs" sz="1700">
                <a:solidFill>
                  <a:schemeClr val="dk1"/>
                </a:solidFill>
              </a:rPr>
              <a:t>9. interpretace</a:t>
            </a:r>
            <a:endParaRPr i="1" sz="1700">
              <a:solidFill>
                <a:schemeClr val="dk1"/>
              </a:solidFill>
            </a:endParaRPr>
          </a:p>
          <a:p>
            <a:pPr indent="0" lvl="0" marL="0" rtl="0" algn="l">
              <a:lnSpc>
                <a:spcPct val="115000"/>
              </a:lnSpc>
              <a:spcBef>
                <a:spcPts val="1200"/>
              </a:spcBef>
              <a:spcAft>
                <a:spcPts val="0"/>
              </a:spcAft>
              <a:buNone/>
            </a:pPr>
            <a:r>
              <a:rPr lang="cs" sz="1700">
                <a:solidFill>
                  <a:schemeClr val="dk1"/>
                </a:solidFill>
              </a:rPr>
              <a:t>10. utěšování</a:t>
            </a:r>
            <a:endParaRPr i="1" sz="1700">
              <a:solidFill>
                <a:schemeClr val="dk1"/>
              </a:solidFill>
            </a:endParaRPr>
          </a:p>
          <a:p>
            <a:pPr indent="0" lvl="0" marL="0" rtl="0" algn="l">
              <a:lnSpc>
                <a:spcPct val="115000"/>
              </a:lnSpc>
              <a:spcBef>
                <a:spcPts val="1200"/>
              </a:spcBef>
              <a:spcAft>
                <a:spcPts val="0"/>
              </a:spcAft>
              <a:buNone/>
            </a:pPr>
            <a:r>
              <a:rPr lang="cs" sz="1700">
                <a:solidFill>
                  <a:schemeClr val="dk1"/>
                </a:solidFill>
              </a:rPr>
              <a:t>11. zpochybňování </a:t>
            </a:r>
            <a:endParaRPr sz="1700">
              <a:solidFill>
                <a:schemeClr val="dk1"/>
              </a:solidFill>
            </a:endParaRPr>
          </a:p>
          <a:p>
            <a:pPr indent="0" lvl="0" marL="0" rtl="0" algn="l">
              <a:lnSpc>
                <a:spcPct val="115000"/>
              </a:lnSpc>
              <a:spcBef>
                <a:spcPts val="1200"/>
              </a:spcBef>
              <a:spcAft>
                <a:spcPts val="1000"/>
              </a:spcAft>
              <a:buNone/>
            </a:pPr>
            <a:r>
              <a:rPr lang="cs" sz="1700">
                <a:solidFill>
                  <a:schemeClr val="dk1"/>
                </a:solidFill>
              </a:rPr>
              <a:t>12. nezájem</a:t>
            </a:r>
            <a:endParaRPr sz="1700">
              <a:solidFill>
                <a:schemeClr val="dk1"/>
              </a:solidFill>
            </a:endParaRPr>
          </a:p>
        </p:txBody>
      </p:sp>
      <p:pic>
        <p:nvPicPr>
          <p:cNvPr id="174" name="Google Shape;174;g3160ed7d343_0_84"/>
          <p:cNvPicPr preferRelativeResize="0"/>
          <p:nvPr/>
        </p:nvPicPr>
        <p:blipFill>
          <a:blip r:embed="rId3">
            <a:alphaModFix/>
          </a:blip>
          <a:stretch>
            <a:fillRect/>
          </a:stretch>
        </p:blipFill>
        <p:spPr>
          <a:xfrm>
            <a:off x="5872125" y="735025"/>
            <a:ext cx="2720700" cy="2720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160ed7d343_0_108"/>
          <p:cNvSpPr txBox="1"/>
          <p:nvPr>
            <p:ph type="title"/>
          </p:nvPr>
        </p:nvSpPr>
        <p:spPr>
          <a:xfrm>
            <a:off x="5420925" y="1471400"/>
            <a:ext cx="29310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cs" sz="2000"/>
              <a:t>Tipy reflexí</a:t>
            </a:r>
            <a:endParaRPr b="1" sz="2000"/>
          </a:p>
          <a:p>
            <a:pPr indent="0" lvl="0" marL="0" rtl="0" algn="l">
              <a:spcBef>
                <a:spcPts val="1000"/>
              </a:spcBef>
              <a:spcAft>
                <a:spcPts val="0"/>
              </a:spcAft>
              <a:buNone/>
            </a:pPr>
            <a:r>
              <a:t/>
            </a:r>
            <a:endParaRPr/>
          </a:p>
        </p:txBody>
      </p:sp>
      <p:sp>
        <p:nvSpPr>
          <p:cNvPr id="180" name="Google Shape;180;g3160ed7d343_0_108"/>
          <p:cNvSpPr txBox="1"/>
          <p:nvPr>
            <p:ph idx="1" type="body"/>
          </p:nvPr>
        </p:nvSpPr>
        <p:spPr>
          <a:xfrm>
            <a:off x="5284125" y="2044100"/>
            <a:ext cx="2790900" cy="2045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1100">
              <a:solidFill>
                <a:schemeClr val="dk1"/>
              </a:solidFill>
            </a:endParaRPr>
          </a:p>
          <a:p>
            <a:pPr indent="-323850" lvl="0" marL="457200" rtl="0" algn="l">
              <a:spcBef>
                <a:spcPts val="1200"/>
              </a:spcBef>
              <a:spcAft>
                <a:spcPts val="0"/>
              </a:spcAft>
              <a:buClr>
                <a:schemeClr val="dk1"/>
              </a:buClr>
              <a:buSzPts val="1500"/>
              <a:buChar char="●"/>
            </a:pPr>
            <a:r>
              <a:rPr lang="cs" sz="1500">
                <a:solidFill>
                  <a:schemeClr val="dk1"/>
                </a:solidFill>
              </a:rPr>
              <a:t>Jednoduchá</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Oboustranná</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Zesílená </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Zeslabená</a:t>
            </a:r>
            <a:endParaRPr sz="1500">
              <a:solidFill>
                <a:schemeClr val="dk1"/>
              </a:solidFill>
            </a:endParaRPr>
          </a:p>
          <a:p>
            <a:pPr indent="-323850" lvl="0" marL="457200" rtl="0" algn="l">
              <a:spcBef>
                <a:spcPts val="0"/>
              </a:spcBef>
              <a:spcAft>
                <a:spcPts val="0"/>
              </a:spcAft>
              <a:buClr>
                <a:schemeClr val="dk1"/>
              </a:buClr>
              <a:buSzPts val="1500"/>
              <a:buChar char="●"/>
            </a:pPr>
            <a:r>
              <a:rPr lang="cs" sz="1500">
                <a:solidFill>
                  <a:schemeClr val="dk1"/>
                </a:solidFill>
              </a:rPr>
              <a:t>Transcendující</a:t>
            </a:r>
            <a:endParaRPr sz="1500">
              <a:solidFill>
                <a:schemeClr val="dk1"/>
              </a:solidFill>
            </a:endParaRPr>
          </a:p>
        </p:txBody>
      </p:sp>
      <p:pic>
        <p:nvPicPr>
          <p:cNvPr id="181" name="Google Shape;181;g3160ed7d343_0_108"/>
          <p:cNvPicPr preferRelativeResize="0"/>
          <p:nvPr/>
        </p:nvPicPr>
        <p:blipFill>
          <a:blip r:embed="rId3">
            <a:alphaModFix/>
          </a:blip>
          <a:stretch>
            <a:fillRect/>
          </a:stretch>
        </p:blipFill>
        <p:spPr>
          <a:xfrm>
            <a:off x="844200" y="1247474"/>
            <a:ext cx="4149150" cy="264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3160ed7d343_0_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Motivační rozhovory</a:t>
            </a:r>
            <a:endParaRPr/>
          </a:p>
        </p:txBody>
      </p:sp>
      <p:sp>
        <p:nvSpPr>
          <p:cNvPr id="61" name="Google Shape;61;g3160ed7d343_0_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None/>
            </a:pPr>
            <a:r>
              <a:rPr lang="cs" sz="1700">
                <a:solidFill>
                  <a:schemeClr val="dk1"/>
                </a:solidFill>
              </a:rPr>
              <a:t>Motivační rozhovory jsou spolupracující a </a:t>
            </a:r>
            <a:r>
              <a:rPr b="1" lang="cs" sz="1700">
                <a:solidFill>
                  <a:schemeClr val="dk1"/>
                </a:solidFill>
              </a:rPr>
              <a:t>na cíl orientovaný komunikační přístup </a:t>
            </a:r>
            <a:r>
              <a:rPr lang="cs" sz="1700">
                <a:solidFill>
                  <a:schemeClr val="dk1"/>
                </a:solidFill>
              </a:rPr>
              <a:t>pomáhající procesu změny klienta. Specifické pozornost věnuje řečem změny – větám a souslovím, které se týkají změny.</a:t>
            </a:r>
            <a:endParaRPr sz="1700">
              <a:solidFill>
                <a:schemeClr val="dk1"/>
              </a:solidFill>
            </a:endParaRPr>
          </a:p>
          <a:p>
            <a:pPr indent="0" lvl="0" marL="457200" rtl="0" algn="l">
              <a:spcBef>
                <a:spcPts val="1200"/>
              </a:spcBef>
              <a:spcAft>
                <a:spcPts val="0"/>
              </a:spcAft>
              <a:buNone/>
            </a:pPr>
            <a:r>
              <a:t/>
            </a:r>
            <a:endParaRPr sz="1700">
              <a:solidFill>
                <a:schemeClr val="dk1"/>
              </a:solidFill>
            </a:endParaRPr>
          </a:p>
          <a:p>
            <a:pPr indent="0" lvl="0" marL="457200" rtl="0" algn="l">
              <a:spcBef>
                <a:spcPts val="1200"/>
              </a:spcBef>
              <a:spcAft>
                <a:spcPts val="1200"/>
              </a:spcAft>
              <a:buNone/>
            </a:pPr>
            <a:r>
              <a:rPr lang="cs" sz="1700">
                <a:solidFill>
                  <a:schemeClr val="dk1"/>
                </a:solidFill>
              </a:rPr>
              <a:t>Motivační rozhovory směřují k posílení </a:t>
            </a:r>
            <a:r>
              <a:rPr b="1" lang="cs" sz="1700">
                <a:solidFill>
                  <a:schemeClr val="dk1"/>
                </a:solidFill>
              </a:rPr>
              <a:t>vlastních motivací </a:t>
            </a:r>
            <a:r>
              <a:rPr lang="cs" sz="1700">
                <a:solidFill>
                  <a:schemeClr val="dk1"/>
                </a:solidFill>
              </a:rPr>
              <a:t>klientů, k verbalizování závazku a k cílové změně chování. Staví se na vlastní volbě klientaprozkoumáváním a verbalizováním klientových vlastních důvodů ke změně.</a:t>
            </a:r>
            <a:r>
              <a:rPr lang="cs" sz="2000">
                <a:solidFill>
                  <a:schemeClr val="dk1"/>
                </a:solidFill>
              </a:rPr>
              <a:t>	</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160ed7d343_0_115"/>
          <p:cNvSpPr txBox="1"/>
          <p:nvPr>
            <p:ph type="title"/>
          </p:nvPr>
        </p:nvSpPr>
        <p:spPr>
          <a:xfrm>
            <a:off x="242825" y="1090800"/>
            <a:ext cx="5042100" cy="5283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cs" sz="2000"/>
              <a:t>Principy terapeutického rozhovoru:</a:t>
            </a:r>
            <a:endParaRPr b="1" sz="2000"/>
          </a:p>
          <a:p>
            <a:pPr indent="0" lvl="0" marL="0" rtl="0" algn="l">
              <a:spcBef>
                <a:spcPts val="1000"/>
              </a:spcBef>
              <a:spcAft>
                <a:spcPts val="0"/>
              </a:spcAft>
              <a:buNone/>
            </a:pPr>
            <a:r>
              <a:t/>
            </a:r>
            <a:endParaRPr/>
          </a:p>
        </p:txBody>
      </p:sp>
      <p:sp>
        <p:nvSpPr>
          <p:cNvPr id="187" name="Google Shape;187;g3160ed7d343_0_115"/>
          <p:cNvSpPr txBox="1"/>
          <p:nvPr>
            <p:ph idx="1" type="body"/>
          </p:nvPr>
        </p:nvSpPr>
        <p:spPr>
          <a:xfrm>
            <a:off x="1465275" y="1729100"/>
            <a:ext cx="3323100" cy="3089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1100">
              <a:solidFill>
                <a:schemeClr val="dk1"/>
              </a:solidFill>
            </a:endParaRPr>
          </a:p>
          <a:p>
            <a:pPr indent="-374650" lvl="0" marL="457200" rtl="0" algn="l">
              <a:spcBef>
                <a:spcPts val="1200"/>
              </a:spcBef>
              <a:spcAft>
                <a:spcPts val="0"/>
              </a:spcAft>
              <a:buClr>
                <a:schemeClr val="dk1"/>
              </a:buClr>
              <a:buSzPts val="2300"/>
              <a:buChar char="●"/>
            </a:pPr>
            <a:r>
              <a:rPr lang="cs" sz="2300">
                <a:solidFill>
                  <a:schemeClr val="dk1"/>
                </a:solidFill>
              </a:rPr>
              <a:t>Empatie</a:t>
            </a:r>
            <a:endParaRPr sz="2300">
              <a:solidFill>
                <a:schemeClr val="dk1"/>
              </a:solidFill>
            </a:endParaRPr>
          </a:p>
          <a:p>
            <a:pPr indent="-374650" lvl="0" marL="457200" rtl="0" algn="l">
              <a:spcBef>
                <a:spcPts val="0"/>
              </a:spcBef>
              <a:spcAft>
                <a:spcPts val="0"/>
              </a:spcAft>
              <a:buClr>
                <a:schemeClr val="dk1"/>
              </a:buClr>
              <a:buSzPts val="2300"/>
              <a:buChar char="●"/>
            </a:pPr>
            <a:r>
              <a:rPr lang="cs" sz="2300">
                <a:solidFill>
                  <a:schemeClr val="dk1"/>
                </a:solidFill>
              </a:rPr>
              <a:t>Akceptace</a:t>
            </a:r>
            <a:endParaRPr sz="2300">
              <a:solidFill>
                <a:schemeClr val="dk1"/>
              </a:solidFill>
            </a:endParaRPr>
          </a:p>
          <a:p>
            <a:pPr indent="-374650" lvl="0" marL="457200" rtl="0" algn="l">
              <a:spcBef>
                <a:spcPts val="0"/>
              </a:spcBef>
              <a:spcAft>
                <a:spcPts val="0"/>
              </a:spcAft>
              <a:buClr>
                <a:schemeClr val="dk1"/>
              </a:buClr>
              <a:buSzPts val="2300"/>
              <a:buChar char="●"/>
            </a:pPr>
            <a:r>
              <a:rPr lang="cs" sz="2300">
                <a:solidFill>
                  <a:schemeClr val="dk1"/>
                </a:solidFill>
              </a:rPr>
              <a:t>Autenticita</a:t>
            </a:r>
            <a:endParaRPr sz="2300">
              <a:solidFill>
                <a:schemeClr val="dk1"/>
              </a:solidFill>
            </a:endParaRPr>
          </a:p>
        </p:txBody>
      </p:sp>
      <p:pic>
        <p:nvPicPr>
          <p:cNvPr id="188" name="Google Shape;188;g3160ed7d343_0_115"/>
          <p:cNvPicPr preferRelativeResize="0"/>
          <p:nvPr/>
        </p:nvPicPr>
        <p:blipFill>
          <a:blip r:embed="rId3">
            <a:alphaModFix/>
          </a:blip>
          <a:stretch>
            <a:fillRect/>
          </a:stretch>
        </p:blipFill>
        <p:spPr>
          <a:xfrm>
            <a:off x="5722424" y="210300"/>
            <a:ext cx="2661851" cy="3480099"/>
          </a:xfrm>
          <a:prstGeom prst="rect">
            <a:avLst/>
          </a:prstGeom>
          <a:noFill/>
          <a:ln>
            <a:noFill/>
          </a:ln>
        </p:spPr>
      </p:pic>
      <p:sp>
        <p:nvSpPr>
          <p:cNvPr id="189" name="Google Shape;189;g3160ed7d343_0_115"/>
          <p:cNvSpPr txBox="1"/>
          <p:nvPr>
            <p:ph type="title"/>
          </p:nvPr>
        </p:nvSpPr>
        <p:spPr>
          <a:xfrm>
            <a:off x="5665575" y="3872650"/>
            <a:ext cx="2919300" cy="10542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cs" sz="2000"/>
              <a:t>Carl Ransom Rogers 1902 - 1987 </a:t>
            </a:r>
            <a:endParaRPr b="1" sz="2000"/>
          </a:p>
          <a:p>
            <a:pPr indent="0" lvl="0" marL="0" rtl="0" algn="l">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160ed7d343_0_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sz="1800"/>
              <a:t>Doporučená literatura</a:t>
            </a:r>
            <a:endParaRPr sz="3500"/>
          </a:p>
        </p:txBody>
      </p:sp>
      <p:pic>
        <p:nvPicPr>
          <p:cNvPr id="195" name="Google Shape;195;g3160ed7d343_0_25"/>
          <p:cNvPicPr preferRelativeResize="0"/>
          <p:nvPr/>
        </p:nvPicPr>
        <p:blipFill>
          <a:blip r:embed="rId3">
            <a:alphaModFix/>
          </a:blip>
          <a:stretch>
            <a:fillRect/>
          </a:stretch>
        </p:blipFill>
        <p:spPr>
          <a:xfrm>
            <a:off x="6765750" y="2682025"/>
            <a:ext cx="2066550" cy="2066550"/>
          </a:xfrm>
          <a:prstGeom prst="rect">
            <a:avLst/>
          </a:prstGeom>
          <a:noFill/>
          <a:ln>
            <a:noFill/>
          </a:ln>
        </p:spPr>
      </p:pic>
      <p:sp>
        <p:nvSpPr>
          <p:cNvPr id="196" name="Google Shape;196;g3160ed7d343_0_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t/>
            </a:r>
            <a:endParaRPr b="1" sz="1100">
              <a:solidFill>
                <a:schemeClr val="dk1"/>
              </a:solidFill>
            </a:endParaRPr>
          </a:p>
          <a:p>
            <a:pPr indent="0" lvl="0" marL="0" rtl="0" algn="l">
              <a:spcBef>
                <a:spcPts val="1200"/>
              </a:spcBef>
              <a:spcAft>
                <a:spcPts val="0"/>
              </a:spcAft>
              <a:buClr>
                <a:schemeClr val="dk1"/>
              </a:buClr>
              <a:buSzPts val="1100"/>
              <a:buFont typeface="Arial"/>
              <a:buNone/>
            </a:pPr>
            <a:r>
              <a:rPr lang="cs" sz="1400">
                <a:solidFill>
                  <a:schemeClr val="dk1"/>
                </a:solidFill>
              </a:rPr>
              <a:t>Motivační rozhovory – příprava lidí ke změně závislého chování – Miller, Rollnick – SCAN 2003</a:t>
            </a:r>
            <a:endParaRPr sz="1400">
              <a:solidFill>
                <a:schemeClr val="dk1"/>
              </a:solidFill>
            </a:endParaRPr>
          </a:p>
          <a:p>
            <a:pPr indent="0" lvl="0" marL="0" rtl="0" algn="l">
              <a:spcBef>
                <a:spcPts val="1200"/>
              </a:spcBef>
              <a:spcAft>
                <a:spcPts val="0"/>
              </a:spcAft>
              <a:buClr>
                <a:schemeClr val="dk1"/>
              </a:buClr>
              <a:buSzPts val="1100"/>
              <a:buFont typeface="Arial"/>
              <a:buNone/>
            </a:pPr>
            <a:r>
              <a:rPr lang="cs" sz="1400">
                <a:solidFill>
                  <a:schemeClr val="dk1"/>
                </a:solidFill>
              </a:rPr>
              <a:t>Motivační rozhovory v praxi – Jan Soukup – Portál 2014</a:t>
            </a:r>
            <a:endParaRPr sz="1400">
              <a:solidFill>
                <a:schemeClr val="dk1"/>
              </a:solidFill>
            </a:endParaRPr>
          </a:p>
          <a:p>
            <a:pPr indent="0" lvl="0" marL="0" rtl="0" algn="l">
              <a:spcBef>
                <a:spcPts val="1200"/>
              </a:spcBef>
              <a:spcAft>
                <a:spcPts val="0"/>
              </a:spcAft>
              <a:buClr>
                <a:schemeClr val="dk1"/>
              </a:buClr>
              <a:buSzPts val="1100"/>
              <a:buFont typeface="Arial"/>
              <a:buNone/>
            </a:pPr>
            <a:r>
              <a:rPr lang="cs" sz="1400">
                <a:solidFill>
                  <a:schemeClr val="dk1"/>
                </a:solidFill>
              </a:rPr>
              <a:t>Motivace lidského chování – Milan Nakonečný – Academia 2004</a:t>
            </a:r>
            <a:endParaRPr sz="1400">
              <a:solidFill>
                <a:schemeClr val="dk1"/>
              </a:solidFill>
            </a:endParaRPr>
          </a:p>
          <a:p>
            <a:pPr indent="0" lvl="0" marL="0" rtl="0" algn="l">
              <a:spcBef>
                <a:spcPts val="1200"/>
              </a:spcBef>
              <a:spcAft>
                <a:spcPts val="0"/>
              </a:spcAft>
              <a:buClr>
                <a:schemeClr val="dk1"/>
              </a:buClr>
              <a:buSzPts val="1100"/>
              <a:buFont typeface="Arial"/>
              <a:buNone/>
            </a:pPr>
            <a:r>
              <a:rPr lang="cs" sz="1400">
                <a:solidFill>
                  <a:schemeClr val="dk1"/>
                </a:solidFill>
              </a:rPr>
              <a:t>Tajemství motivace – Jiří Plamínek – Grada 2010</a:t>
            </a:r>
            <a:endParaRPr sz="1400">
              <a:solidFill>
                <a:schemeClr val="dk1"/>
              </a:solidFill>
            </a:endParaRPr>
          </a:p>
          <a:p>
            <a:pPr indent="0" lvl="0" marL="0" rtl="0" algn="l">
              <a:spcBef>
                <a:spcPts val="1200"/>
              </a:spcBef>
              <a:spcAft>
                <a:spcPts val="0"/>
              </a:spcAft>
              <a:buClr>
                <a:schemeClr val="dk1"/>
              </a:buClr>
              <a:buSzPts val="1100"/>
              <a:buFont typeface="Arial"/>
              <a:buNone/>
            </a:pPr>
            <a:r>
              <a:rPr lang="cs" sz="1400">
                <a:solidFill>
                  <a:schemeClr val="dk1"/>
                </a:solidFill>
              </a:rPr>
              <a:t>Magie a manipulace mysli – Derren Brown – Argo 2007</a:t>
            </a:r>
            <a:endParaRPr sz="1400">
              <a:solidFill>
                <a:schemeClr val="dk1"/>
              </a:solidFill>
            </a:endParaRPr>
          </a:p>
          <a:p>
            <a:pPr indent="0" lvl="0" marL="0" rtl="0" algn="l">
              <a:spcBef>
                <a:spcPts val="1200"/>
              </a:spcBef>
              <a:spcAft>
                <a:spcPts val="0"/>
              </a:spcAft>
              <a:buClr>
                <a:schemeClr val="dk1"/>
              </a:buClr>
              <a:buSzPts val="1100"/>
              <a:buFont typeface="Arial"/>
              <a:buNone/>
            </a:pPr>
            <a:r>
              <a:rPr lang="cs" sz="1400">
                <a:solidFill>
                  <a:schemeClr val="dk1"/>
                </a:solidFill>
              </a:rPr>
              <a:t>Vliv -Síla přesvědčování a manipulace – Robert B. Caldini – BizBooks 2012</a:t>
            </a:r>
            <a:endParaRPr sz="1400">
              <a:solidFill>
                <a:schemeClr val="dk1"/>
              </a:solidFill>
            </a:endParaRPr>
          </a:p>
          <a:p>
            <a:pPr indent="0" lvl="0" marL="0" rtl="0" algn="l">
              <a:spcBef>
                <a:spcPts val="1200"/>
              </a:spcBef>
              <a:spcAft>
                <a:spcPts val="0"/>
              </a:spcAft>
              <a:buClr>
                <a:schemeClr val="dk1"/>
              </a:buClr>
              <a:buSzPts val="1100"/>
              <a:buFont typeface="Arial"/>
              <a:buNone/>
            </a:pPr>
            <a:r>
              <a:rPr i="1" lang="cs" sz="1400">
                <a:solidFill>
                  <a:schemeClr val="dk1"/>
                </a:solidFill>
              </a:rPr>
              <a:t>Zbraně vlivu - Robert B. Caldini – Zoner Press 2012</a:t>
            </a:r>
            <a:endParaRPr i="1" sz="1400">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s">
                <a:latin typeface="Arial"/>
                <a:ea typeface="Arial"/>
                <a:cs typeface="Arial"/>
                <a:sym typeface="Arial"/>
              </a:rPr>
              <a:t>Děkuji za pozornost!</a:t>
            </a:r>
            <a:endParaRPr>
              <a:latin typeface="Arial"/>
              <a:ea typeface="Arial"/>
              <a:cs typeface="Arial"/>
              <a:sym typeface="Arial"/>
            </a:endParaRPr>
          </a:p>
        </p:txBody>
      </p:sp>
      <p:sp>
        <p:nvSpPr>
          <p:cNvPr id="202" name="Google Shape;202;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rPr b="1" lang="cs"/>
              <a:t>David Valouch</a:t>
            </a:r>
            <a:endParaRPr b="1">
              <a:latin typeface="Arial"/>
              <a:ea typeface="Arial"/>
              <a:cs typeface="Arial"/>
              <a:sym typeface="Arial"/>
            </a:endParaRPr>
          </a:p>
          <a:p>
            <a:pPr indent="0" lvl="0" marL="0" rtl="0" algn="l">
              <a:lnSpc>
                <a:spcPct val="115000"/>
              </a:lnSpc>
              <a:spcBef>
                <a:spcPts val="1600"/>
              </a:spcBef>
              <a:spcAft>
                <a:spcPts val="0"/>
              </a:spcAft>
              <a:buSzPts val="1800"/>
              <a:buNone/>
            </a:pPr>
            <a:r>
              <a:rPr lang="cs" u="sng">
                <a:solidFill>
                  <a:schemeClr val="hlink"/>
                </a:solidFill>
                <a:hlinkClick r:id="rId3"/>
              </a:rPr>
              <a:t>david.valouch@socialnibydleni.org</a:t>
            </a:r>
            <a:r>
              <a:rPr lang="cs"/>
              <a:t> </a:t>
            </a:r>
            <a:endParaRPr/>
          </a:p>
          <a:p>
            <a:pPr indent="0" lvl="0" marL="0" rtl="0" algn="l">
              <a:lnSpc>
                <a:spcPct val="115000"/>
              </a:lnSpc>
              <a:spcBef>
                <a:spcPts val="1600"/>
              </a:spcBef>
              <a:spcAft>
                <a:spcPts val="0"/>
              </a:spcAft>
              <a:buSzPts val="1800"/>
              <a:buNone/>
            </a:pPr>
            <a:r>
              <a:rPr lang="cs" u="sng">
                <a:solidFill>
                  <a:schemeClr val="hlink"/>
                </a:solidFill>
                <a:latin typeface="Arial"/>
                <a:ea typeface="Arial"/>
                <a:cs typeface="Arial"/>
                <a:sym typeface="Arial"/>
                <a:hlinkClick r:id="rId4"/>
              </a:rPr>
              <a:t>www.socialnibydleni.org</a:t>
            </a:r>
            <a:endParaRPr/>
          </a:p>
          <a:p>
            <a:pPr indent="0" lvl="0" marL="0" rtl="0" algn="l">
              <a:lnSpc>
                <a:spcPct val="115000"/>
              </a:lnSpc>
              <a:spcBef>
                <a:spcPts val="3200"/>
              </a:spcBef>
              <a:spcAft>
                <a:spcPts val="1600"/>
              </a:spcAft>
              <a:buSzPts val="1800"/>
              <a:buNone/>
            </a:pPr>
            <a:r>
              <a:rPr lang="cs">
                <a:latin typeface="Arial"/>
                <a:ea typeface="Arial"/>
                <a:cs typeface="Arial"/>
                <a:sym typeface="Arial"/>
              </a:rPr>
              <a:t> </a:t>
            </a:r>
            <a:endParaRPr>
              <a:latin typeface="Arial"/>
              <a:ea typeface="Arial"/>
              <a:cs typeface="Arial"/>
              <a:sym typeface="Arial"/>
            </a:endParaRPr>
          </a:p>
        </p:txBody>
      </p:sp>
      <p:pic>
        <p:nvPicPr>
          <p:cNvPr descr="Obsah obrázku symbol, design&#10;&#10;Popis byl vytvořen automaticky" id="203" name="Google Shape;203;p15"/>
          <p:cNvPicPr preferRelativeResize="0"/>
          <p:nvPr/>
        </p:nvPicPr>
        <p:blipFill rotWithShape="1">
          <a:blip r:embed="rId5">
            <a:alphaModFix/>
          </a:blip>
          <a:srcRect b="0" l="0" r="0" t="0"/>
          <a:stretch/>
        </p:blipFill>
        <p:spPr>
          <a:xfrm>
            <a:off x="5200463" y="1"/>
            <a:ext cx="3836938" cy="441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3160ed7d343_0_42"/>
          <p:cNvSpPr txBox="1"/>
          <p:nvPr>
            <p:ph type="title"/>
          </p:nvPr>
        </p:nvSpPr>
        <p:spPr>
          <a:xfrm>
            <a:off x="311700" y="179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Motivační rozhovory</a:t>
            </a:r>
            <a:endParaRPr/>
          </a:p>
        </p:txBody>
      </p:sp>
      <p:sp>
        <p:nvSpPr>
          <p:cNvPr id="67" name="Google Shape;67;g3160ed7d343_0_42"/>
          <p:cNvSpPr txBox="1"/>
          <p:nvPr>
            <p:ph idx="1" type="body"/>
          </p:nvPr>
        </p:nvSpPr>
        <p:spPr>
          <a:xfrm>
            <a:off x="311700" y="892625"/>
            <a:ext cx="6333300" cy="3676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cs" sz="1600">
                <a:solidFill>
                  <a:schemeClr val="dk1"/>
                </a:solidFill>
              </a:rPr>
              <a:t>Motivační rozhovory jsou technikou, která plně respektuje klienta, jeho </a:t>
            </a:r>
            <a:r>
              <a:rPr b="1" lang="cs" sz="1600">
                <a:solidFill>
                  <a:schemeClr val="dk1"/>
                </a:solidFill>
              </a:rPr>
              <a:t>právo na sebeurčení</a:t>
            </a:r>
            <a:r>
              <a:rPr lang="cs" sz="1600">
                <a:solidFill>
                  <a:schemeClr val="dk1"/>
                </a:solidFill>
              </a:rPr>
              <a:t> i svobodné rozhodování. Na druhé straně je klient odpovědný za svoje volby, chování i za vlastní změny.</a:t>
            </a:r>
            <a:endParaRPr sz="1600">
              <a:solidFill>
                <a:schemeClr val="dk1"/>
              </a:solidFill>
            </a:endParaRPr>
          </a:p>
          <a:p>
            <a:pPr indent="0" lvl="0" marL="0" rtl="0" algn="l">
              <a:spcBef>
                <a:spcPts val="1200"/>
              </a:spcBef>
              <a:spcAft>
                <a:spcPts val="0"/>
              </a:spcAft>
              <a:buClr>
                <a:schemeClr val="dk1"/>
              </a:buClr>
              <a:buSzPts val="1100"/>
              <a:buFont typeface="Arial"/>
              <a:buNone/>
            </a:pPr>
            <a:r>
              <a:rPr lang="cs" sz="1600">
                <a:solidFill>
                  <a:schemeClr val="dk1"/>
                </a:solidFill>
              </a:rPr>
              <a:t>Klient s pomocí terapeuta mapuje vlastní vnitřní svět a terapeut se jej snaží podpořit v uvědomování dovedností, schopností a zdrojů, které mu mohou pomoci dosáhnout kýžené změny (</a:t>
            </a:r>
            <a:r>
              <a:rPr b="1" lang="cs" sz="1600">
                <a:solidFill>
                  <a:schemeClr val="dk1"/>
                </a:solidFill>
              </a:rPr>
              <a:t>silné stránky</a:t>
            </a:r>
            <a:r>
              <a:rPr lang="cs" sz="1600">
                <a:solidFill>
                  <a:schemeClr val="dk1"/>
                </a:solidFill>
              </a:rPr>
              <a:t>).</a:t>
            </a:r>
            <a:endParaRPr sz="1600">
              <a:solidFill>
                <a:schemeClr val="dk1"/>
              </a:solidFill>
            </a:endParaRPr>
          </a:p>
          <a:p>
            <a:pPr indent="0" lvl="0" marL="0" rtl="0" algn="l">
              <a:spcBef>
                <a:spcPts val="1200"/>
              </a:spcBef>
              <a:spcAft>
                <a:spcPts val="1000"/>
              </a:spcAft>
              <a:buClr>
                <a:schemeClr val="dk1"/>
              </a:buClr>
              <a:buSzPts val="1100"/>
              <a:buFont typeface="Arial"/>
              <a:buNone/>
            </a:pPr>
            <a:r>
              <a:rPr lang="cs" sz="1600">
                <a:solidFill>
                  <a:schemeClr val="dk1"/>
                </a:solidFill>
              </a:rPr>
              <a:t>Přístup motivačních rozhovorů pomáhá klientům měnit </a:t>
            </a:r>
            <a:r>
              <a:rPr b="1" lang="cs" sz="1600">
                <a:solidFill>
                  <a:schemeClr val="dk1"/>
                </a:solidFill>
              </a:rPr>
              <a:t>opakující se vzorce chování</a:t>
            </a:r>
            <a:r>
              <a:rPr lang="cs" sz="1600">
                <a:solidFill>
                  <a:schemeClr val="dk1"/>
                </a:solidFill>
              </a:rPr>
              <a:t>. Hledá klientovy vlastní motivace, které mohou pomoci dosáhnout změny a respektuje přitom klientovu vlastní autonomii.</a:t>
            </a:r>
            <a:endParaRPr sz="2000">
              <a:solidFill>
                <a:schemeClr val="dk1"/>
              </a:solidFill>
            </a:endParaRPr>
          </a:p>
        </p:txBody>
      </p:sp>
      <p:pic>
        <p:nvPicPr>
          <p:cNvPr id="68" name="Google Shape;68;g3160ed7d343_0_42"/>
          <p:cNvPicPr preferRelativeResize="0"/>
          <p:nvPr/>
        </p:nvPicPr>
        <p:blipFill>
          <a:blip r:embed="rId3">
            <a:alphaModFix/>
          </a:blip>
          <a:stretch>
            <a:fillRect/>
          </a:stretch>
        </p:blipFill>
        <p:spPr>
          <a:xfrm>
            <a:off x="6645000" y="892625"/>
            <a:ext cx="2194200" cy="219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3160ed7d343_0_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Motivační rozhovory</a:t>
            </a:r>
            <a:endParaRPr/>
          </a:p>
        </p:txBody>
      </p:sp>
      <p:sp>
        <p:nvSpPr>
          <p:cNvPr id="74" name="Google Shape;74;g3160ed7d343_0_47"/>
          <p:cNvSpPr txBox="1"/>
          <p:nvPr>
            <p:ph idx="1" type="body"/>
          </p:nvPr>
        </p:nvSpPr>
        <p:spPr>
          <a:xfrm>
            <a:off x="311700" y="1152475"/>
            <a:ext cx="5491500" cy="3416400"/>
          </a:xfrm>
          <a:prstGeom prst="rect">
            <a:avLst/>
          </a:prstGeom>
        </p:spPr>
        <p:txBody>
          <a:bodyPr anchorCtr="0" anchor="t" bIns="91425" lIns="91425" spcFirstLastPara="1" rIns="91425" wrap="square" tIns="91425">
            <a:noAutofit/>
          </a:bodyPr>
          <a:lstStyle/>
          <a:p>
            <a:pPr indent="0" lvl="0" marL="457200" rtl="0" algn="l">
              <a:spcBef>
                <a:spcPts val="1200"/>
              </a:spcBef>
              <a:spcAft>
                <a:spcPts val="0"/>
              </a:spcAft>
              <a:buNone/>
            </a:pPr>
            <a:r>
              <a:rPr lang="cs" sz="1700">
                <a:solidFill>
                  <a:schemeClr val="dk1"/>
                </a:solidFill>
              </a:rPr>
              <a:t>Motivační rozhovory jsou spolupracující a na cíl orientovaný komunikační přístup pomáhající procesu změny klienta. Specifické pozornost věnuje </a:t>
            </a:r>
            <a:r>
              <a:rPr b="1" lang="cs" sz="1700">
                <a:solidFill>
                  <a:schemeClr val="dk1"/>
                </a:solidFill>
              </a:rPr>
              <a:t>řeči změny</a:t>
            </a:r>
            <a:r>
              <a:rPr lang="cs" sz="1700">
                <a:solidFill>
                  <a:schemeClr val="dk1"/>
                </a:solidFill>
              </a:rPr>
              <a:t> – větám a souslovím, které se týkají změny.</a:t>
            </a:r>
            <a:endParaRPr sz="1700">
              <a:solidFill>
                <a:schemeClr val="dk1"/>
              </a:solidFill>
            </a:endParaRPr>
          </a:p>
          <a:p>
            <a:pPr indent="0" lvl="0" marL="457200" rtl="0" algn="l">
              <a:spcBef>
                <a:spcPts val="1200"/>
              </a:spcBef>
              <a:spcAft>
                <a:spcPts val="1200"/>
              </a:spcAft>
              <a:buNone/>
            </a:pPr>
            <a:r>
              <a:rPr lang="cs" sz="1700">
                <a:solidFill>
                  <a:schemeClr val="dk1"/>
                </a:solidFill>
              </a:rPr>
              <a:t>Motivační rozhovory směřují k posílení vlastních motivací klientů, k </a:t>
            </a:r>
            <a:r>
              <a:rPr b="1" lang="cs" sz="1700">
                <a:solidFill>
                  <a:schemeClr val="dk1"/>
                </a:solidFill>
              </a:rPr>
              <a:t>verbalizování závazku</a:t>
            </a:r>
            <a:r>
              <a:rPr lang="cs" sz="1700">
                <a:solidFill>
                  <a:schemeClr val="dk1"/>
                </a:solidFill>
              </a:rPr>
              <a:t> a k cílové změně chování. Staví se na vlastní volbě klienta prozkoumáváním a verbalizováním klientových vlastních důvodů ke změně.</a:t>
            </a:r>
            <a:r>
              <a:rPr lang="cs" sz="2000">
                <a:solidFill>
                  <a:schemeClr val="dk1"/>
                </a:solidFill>
              </a:rPr>
              <a:t>	</a:t>
            </a:r>
            <a:endParaRPr sz="2700"/>
          </a:p>
        </p:txBody>
      </p:sp>
      <p:pic>
        <p:nvPicPr>
          <p:cNvPr id="75" name="Google Shape;75;g3160ed7d343_0_47"/>
          <p:cNvPicPr preferRelativeResize="0"/>
          <p:nvPr/>
        </p:nvPicPr>
        <p:blipFill>
          <a:blip r:embed="rId3">
            <a:alphaModFix/>
          </a:blip>
          <a:stretch>
            <a:fillRect/>
          </a:stretch>
        </p:blipFill>
        <p:spPr>
          <a:xfrm>
            <a:off x="5687823" y="1328600"/>
            <a:ext cx="3215674" cy="2620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160ed7d343_0_37"/>
          <p:cNvSpPr txBox="1"/>
          <p:nvPr>
            <p:ph type="title"/>
          </p:nvPr>
        </p:nvSpPr>
        <p:spPr>
          <a:xfrm>
            <a:off x="311700" y="27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Motivační rozhovory</a:t>
            </a:r>
            <a:endParaRPr/>
          </a:p>
        </p:txBody>
      </p:sp>
      <p:sp>
        <p:nvSpPr>
          <p:cNvPr id="81" name="Google Shape;81;g3160ed7d343_0_37"/>
          <p:cNvSpPr txBox="1"/>
          <p:nvPr>
            <p:ph idx="1" type="body"/>
          </p:nvPr>
        </p:nvSpPr>
        <p:spPr>
          <a:xfrm>
            <a:off x="311700" y="915675"/>
            <a:ext cx="8520600" cy="3653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cs" sz="1500">
                <a:solidFill>
                  <a:schemeClr val="dk1"/>
                </a:solidFill>
              </a:rPr>
              <a:t>Motivační rozhovory se využívají všude tam, kde lidé chtějí dosáhnout změny a čelí vlastní ambivalenci. Terapeut jejich ambivalenci zkoumá a pomáhá klientovi ve vlastní analýze postojů tak, aby si klient sám našel cestu ke změně, která mu nebude diktovaná a o kterou sám bude stát.</a:t>
            </a:r>
            <a:endParaRPr sz="1500">
              <a:solidFill>
                <a:schemeClr val="dk1"/>
              </a:solidFill>
            </a:endParaRPr>
          </a:p>
          <a:p>
            <a:pPr indent="0" lvl="0" marL="0" rtl="0" algn="l">
              <a:spcBef>
                <a:spcPts val="1200"/>
              </a:spcBef>
              <a:spcAft>
                <a:spcPts val="0"/>
              </a:spcAft>
              <a:buClr>
                <a:schemeClr val="dk1"/>
              </a:buClr>
              <a:buSzPts val="1100"/>
              <a:buFont typeface="Arial"/>
              <a:buNone/>
            </a:pPr>
            <a:r>
              <a:rPr lang="cs" sz="1500">
                <a:solidFill>
                  <a:schemeClr val="dk1"/>
                </a:solidFill>
              </a:rPr>
              <a:t>Motivační rozhovory byly vyvinuty W. R. Millerem a S. Rollnickem při práci s osobami závislými na alkoholu, drogách a nikotinu. Prošly dlouhým vývojem a několika aktualizacemi a stále se dál vyvíjí.</a:t>
            </a:r>
            <a:endParaRPr sz="1500">
              <a:solidFill>
                <a:schemeClr val="dk1"/>
              </a:solidFill>
            </a:endParaRPr>
          </a:p>
          <a:p>
            <a:pPr indent="0" lvl="0" marL="0" rtl="0" algn="l">
              <a:spcBef>
                <a:spcPts val="1200"/>
              </a:spcBef>
              <a:spcAft>
                <a:spcPts val="0"/>
              </a:spcAft>
              <a:buClr>
                <a:schemeClr val="dk1"/>
              </a:buClr>
              <a:buSzPts val="1100"/>
              <a:buFont typeface="Arial"/>
              <a:buNone/>
            </a:pPr>
            <a:r>
              <a:rPr lang="cs" sz="1500">
                <a:solidFill>
                  <a:schemeClr val="dk1"/>
                </a:solidFill>
              </a:rPr>
              <a:t>V současné době se motivační rozhovory používají při práci s gamblery, při poruchách příjmu potravy, ve vězeňství, u úzkostných poruch, v sociální práci, ve školním poradenství, párové terapii i jinde.</a:t>
            </a:r>
            <a:endParaRPr sz="1500">
              <a:solidFill>
                <a:schemeClr val="dk1"/>
              </a:solidFill>
            </a:endParaRPr>
          </a:p>
          <a:p>
            <a:pPr indent="0" lvl="0" marL="457200" rtl="0" algn="l">
              <a:spcBef>
                <a:spcPts val="1200"/>
              </a:spcBef>
              <a:spcAft>
                <a:spcPts val="1200"/>
              </a:spcAft>
              <a:buNone/>
            </a:pPr>
            <a:r>
              <a:t/>
            </a:r>
            <a:endParaRPr sz="1700">
              <a:solidFill>
                <a:schemeClr val="dk1"/>
              </a:solidFill>
            </a:endParaRPr>
          </a:p>
        </p:txBody>
      </p:sp>
      <p:pic>
        <p:nvPicPr>
          <p:cNvPr id="82" name="Google Shape;82;g3160ed7d343_0_37"/>
          <p:cNvPicPr preferRelativeResize="0"/>
          <p:nvPr/>
        </p:nvPicPr>
        <p:blipFill>
          <a:blip r:embed="rId3">
            <a:alphaModFix/>
          </a:blip>
          <a:stretch>
            <a:fillRect/>
          </a:stretch>
        </p:blipFill>
        <p:spPr>
          <a:xfrm>
            <a:off x="1316977" y="3522025"/>
            <a:ext cx="2159699" cy="1621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13bf020922_0_88"/>
          <p:cNvSpPr txBox="1"/>
          <p:nvPr>
            <p:ph type="title"/>
          </p:nvPr>
        </p:nvSpPr>
        <p:spPr>
          <a:xfrm>
            <a:off x="311700" y="1684825"/>
            <a:ext cx="8520600" cy="290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i="1" sz="1500"/>
          </a:p>
          <a:p>
            <a:pPr indent="0" lvl="0" marL="0" rtl="0" algn="l">
              <a:lnSpc>
                <a:spcPct val="115000"/>
              </a:lnSpc>
              <a:spcBef>
                <a:spcPts val="1200"/>
              </a:spcBef>
              <a:spcAft>
                <a:spcPts val="0"/>
              </a:spcAft>
              <a:buClr>
                <a:schemeClr val="dk1"/>
              </a:buClr>
              <a:buSzPts val="1100"/>
              <a:buFont typeface="Arial"/>
              <a:buNone/>
            </a:pPr>
            <a:r>
              <a:rPr b="1" lang="cs" sz="1500"/>
              <a:t>Rozdíl mezi motivací a stimulací</a:t>
            </a:r>
            <a:endParaRPr b="1" sz="1500"/>
          </a:p>
          <a:p>
            <a:pPr indent="0" lvl="0" marL="0" rtl="0" algn="l">
              <a:lnSpc>
                <a:spcPct val="115000"/>
              </a:lnSpc>
              <a:spcBef>
                <a:spcPts val="1200"/>
              </a:spcBef>
              <a:spcAft>
                <a:spcPts val="0"/>
              </a:spcAft>
              <a:buClr>
                <a:schemeClr val="dk1"/>
              </a:buClr>
              <a:buSzPts val="1100"/>
              <a:buFont typeface="Arial"/>
              <a:buNone/>
            </a:pPr>
            <a:r>
              <a:rPr i="1" lang="cs" sz="1500"/>
              <a:t>Motivace – podléhá změně a je nestálá, motivační rozhovory jsou vhodné u lidí, kteří vnímají ambivalenci, u nerozhodných a u těch, kteří jdou snadno do odporu. Vnitřní touha po změně je kýženou motivací, kterou se snažíme objevit v rámci motivačních rozhovorů.</a:t>
            </a:r>
            <a:endParaRPr i="1" sz="1500"/>
          </a:p>
          <a:p>
            <a:pPr indent="0" lvl="0" marL="0" rtl="0" algn="l">
              <a:lnSpc>
                <a:spcPct val="115000"/>
              </a:lnSpc>
              <a:spcBef>
                <a:spcPts val="1200"/>
              </a:spcBef>
              <a:spcAft>
                <a:spcPts val="1000"/>
              </a:spcAft>
              <a:buClr>
                <a:schemeClr val="dk1"/>
              </a:buClr>
              <a:buSzPts val="1100"/>
              <a:buFont typeface="Arial"/>
              <a:buNone/>
            </a:pPr>
            <a:r>
              <a:rPr i="1" lang="cs" sz="1500"/>
              <a:t>Stimulace – přichází z vnějšku ve formě něčeho žádoucího (odměna) nebo nežádoucího (trest, nepohodlí), podporuje změnu, ta má ale kratší trvání.</a:t>
            </a:r>
            <a:endParaRPr i="1" sz="3200"/>
          </a:p>
        </p:txBody>
      </p:sp>
      <p:pic>
        <p:nvPicPr>
          <p:cNvPr id="88" name="Google Shape;88;g313bf020922_0_88"/>
          <p:cNvPicPr preferRelativeResize="0"/>
          <p:nvPr/>
        </p:nvPicPr>
        <p:blipFill>
          <a:blip r:embed="rId3">
            <a:alphaModFix/>
          </a:blip>
          <a:stretch>
            <a:fillRect/>
          </a:stretch>
        </p:blipFill>
        <p:spPr>
          <a:xfrm>
            <a:off x="4980325" y="403650"/>
            <a:ext cx="3337174" cy="181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160ed7d343_0_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Etický rozměr motivačních rozhovorů</a:t>
            </a:r>
            <a:endParaRPr/>
          </a:p>
        </p:txBody>
      </p:sp>
      <p:sp>
        <p:nvSpPr>
          <p:cNvPr id="94" name="Google Shape;94;g3160ed7d343_0_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t/>
            </a:r>
            <a:endParaRPr b="1" sz="1600">
              <a:solidFill>
                <a:schemeClr val="dk1"/>
              </a:solidFill>
            </a:endParaRPr>
          </a:p>
          <a:p>
            <a:pPr indent="-330200" lvl="0" marL="457200" rtl="0" algn="l">
              <a:spcBef>
                <a:spcPts val="1200"/>
              </a:spcBef>
              <a:spcAft>
                <a:spcPts val="0"/>
              </a:spcAft>
              <a:buClr>
                <a:schemeClr val="dk1"/>
              </a:buClr>
              <a:buSzPts val="1600"/>
              <a:buChar char="●"/>
            </a:pPr>
            <a:r>
              <a:rPr lang="cs" sz="1600">
                <a:solidFill>
                  <a:schemeClr val="dk1"/>
                </a:solidFill>
              </a:rPr>
              <a:t>Respekt ke klientovým rozhodnutím 	</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Respekt ke klientovu vlastnímu světu a hodnotám</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Respekt ke klientovým cílům</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Práce bez konfrontace s klientem, avšak se snahou, aby klient konfrontoval sám sebe. 	</a:t>
            </a:r>
            <a:endParaRPr sz="2300"/>
          </a:p>
        </p:txBody>
      </p:sp>
      <p:pic>
        <p:nvPicPr>
          <p:cNvPr id="95" name="Google Shape;95;g3160ed7d343_0_15"/>
          <p:cNvPicPr preferRelativeResize="0"/>
          <p:nvPr/>
        </p:nvPicPr>
        <p:blipFill>
          <a:blip r:embed="rId3">
            <a:alphaModFix/>
          </a:blip>
          <a:stretch>
            <a:fillRect/>
          </a:stretch>
        </p:blipFill>
        <p:spPr>
          <a:xfrm>
            <a:off x="6264675" y="825150"/>
            <a:ext cx="2663774" cy="233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160ed7d343_0_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Předpoklady úspěšné motivační intervence</a:t>
            </a:r>
            <a:endParaRPr/>
          </a:p>
        </p:txBody>
      </p:sp>
      <p:sp>
        <p:nvSpPr>
          <p:cNvPr id="101" name="Google Shape;101;g3160ed7d343_0_20"/>
          <p:cNvSpPr txBox="1"/>
          <p:nvPr>
            <p:ph idx="1" type="body"/>
          </p:nvPr>
        </p:nvSpPr>
        <p:spPr>
          <a:xfrm>
            <a:off x="311700" y="1152475"/>
            <a:ext cx="64140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t/>
            </a:r>
            <a:endParaRPr b="1" sz="1600">
              <a:solidFill>
                <a:schemeClr val="dk1"/>
              </a:solidFill>
            </a:endParaRPr>
          </a:p>
          <a:p>
            <a:pPr indent="-330200" lvl="0" marL="457200" rtl="0" algn="l">
              <a:spcBef>
                <a:spcPts val="1200"/>
              </a:spcBef>
              <a:spcAft>
                <a:spcPts val="0"/>
              </a:spcAft>
              <a:buClr>
                <a:schemeClr val="dk1"/>
              </a:buClr>
              <a:buSzPts val="1600"/>
              <a:buChar char="●"/>
            </a:pPr>
            <a:r>
              <a:rPr lang="cs" sz="1600">
                <a:solidFill>
                  <a:schemeClr val="dk1"/>
                </a:solidFill>
              </a:rPr>
              <a:t>Schopnost empatického naslouchání</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Podpora sebedůvěry klienta, podpora jeho sebedůvěry a </a:t>
            </a:r>
            <a:r>
              <a:rPr lang="cs" sz="1600">
                <a:solidFill>
                  <a:schemeClr val="dk1"/>
                </a:solidFill>
              </a:rPr>
              <a:t>přijetí</a:t>
            </a:r>
            <a:r>
              <a:rPr lang="cs" sz="1600">
                <a:solidFill>
                  <a:schemeClr val="dk1"/>
                </a:solidFill>
              </a:rPr>
              <a:t> vlastní </a:t>
            </a:r>
            <a:r>
              <a:rPr lang="cs" sz="1600">
                <a:solidFill>
                  <a:schemeClr val="dk1"/>
                </a:solidFill>
              </a:rPr>
              <a:t>zodpovědnosti</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Porozumění klientově vnitřní motivaci a dílčím silám jeho vnitřního světa</a:t>
            </a:r>
            <a:br>
              <a:rPr lang="cs" sz="1600">
                <a:solidFill>
                  <a:schemeClr val="dk1"/>
                </a:solidFill>
              </a:rPr>
            </a:br>
            <a:r>
              <a:rPr lang="cs"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cs" sz="1600">
                <a:solidFill>
                  <a:schemeClr val="dk1"/>
                </a:solidFill>
              </a:rPr>
              <a:t>Bezpečné prostředí, v kterém se klient cítí dobře</a:t>
            </a:r>
            <a:endParaRPr sz="2300"/>
          </a:p>
        </p:txBody>
      </p:sp>
      <p:pic>
        <p:nvPicPr>
          <p:cNvPr id="102" name="Google Shape;102;g3160ed7d343_0_20"/>
          <p:cNvPicPr preferRelativeResize="0"/>
          <p:nvPr/>
        </p:nvPicPr>
        <p:blipFill>
          <a:blip r:embed="rId3">
            <a:alphaModFix/>
          </a:blip>
          <a:stretch>
            <a:fillRect/>
          </a:stretch>
        </p:blipFill>
        <p:spPr>
          <a:xfrm>
            <a:off x="6206800" y="2672750"/>
            <a:ext cx="2214250" cy="221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13bf020922_0_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000"/>
              </a:spcAft>
              <a:buClr>
                <a:schemeClr val="dk1"/>
              </a:buClr>
              <a:buSzPts val="1100"/>
              <a:buFont typeface="Arial"/>
              <a:buNone/>
            </a:pPr>
            <a:r>
              <a:rPr b="1" lang="cs" sz="1700"/>
              <a:t>5 základních dovedností využívaných v motivačních rozhovorech</a:t>
            </a:r>
            <a:endParaRPr sz="3100"/>
          </a:p>
        </p:txBody>
      </p:sp>
      <p:sp>
        <p:nvSpPr>
          <p:cNvPr id="108" name="Google Shape;108;g313bf020922_0_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t/>
            </a:r>
            <a:endParaRPr b="1" sz="1400">
              <a:solidFill>
                <a:schemeClr val="dk1"/>
              </a:solidFill>
            </a:endParaRPr>
          </a:p>
          <a:p>
            <a:pPr indent="-298450" lvl="0" marL="457200" rtl="0" algn="l">
              <a:spcBef>
                <a:spcPts val="1200"/>
              </a:spcBef>
              <a:spcAft>
                <a:spcPts val="0"/>
              </a:spcAft>
              <a:buClr>
                <a:schemeClr val="dk1"/>
              </a:buClr>
              <a:buSzPts val="1100"/>
              <a:buChar char="●"/>
            </a:pPr>
            <a:r>
              <a:rPr lang="cs">
                <a:solidFill>
                  <a:schemeClr val="dk1"/>
                </a:solidFill>
              </a:rPr>
              <a:t>Otevřené otázky</a:t>
            </a:r>
            <a:br>
              <a:rPr lang="cs">
                <a:solidFill>
                  <a:schemeClr val="dk1"/>
                </a:solidFill>
              </a:rPr>
            </a:br>
            <a:r>
              <a:rPr lang="cs" sz="1500">
                <a:solidFill>
                  <a:schemeClr val="dk1"/>
                </a:solidFill>
              </a:rPr>
              <a:t> 	</a:t>
            </a:r>
            <a:endParaRPr sz="1500">
              <a:solidFill>
                <a:schemeClr val="dk1"/>
              </a:solidFill>
            </a:endParaRPr>
          </a:p>
          <a:p>
            <a:pPr indent="-298450" lvl="0" marL="457200" rtl="0" algn="l">
              <a:spcBef>
                <a:spcPts val="0"/>
              </a:spcBef>
              <a:spcAft>
                <a:spcPts val="0"/>
              </a:spcAft>
              <a:buClr>
                <a:schemeClr val="dk1"/>
              </a:buClr>
              <a:buSzPts val="1100"/>
              <a:buChar char="●"/>
            </a:pPr>
            <a:r>
              <a:rPr lang="cs">
                <a:solidFill>
                  <a:schemeClr val="dk1"/>
                </a:solidFill>
              </a:rPr>
              <a:t>Reflektivní naslouchání</a:t>
            </a:r>
            <a:br>
              <a:rPr lang="cs">
                <a:solidFill>
                  <a:schemeClr val="dk1"/>
                </a:solidFill>
              </a:rPr>
            </a:br>
            <a:r>
              <a:rPr lang="cs" sz="1500">
                <a:solidFill>
                  <a:schemeClr val="dk1"/>
                </a:solidFill>
              </a:rPr>
              <a:t> 	</a:t>
            </a:r>
            <a:endParaRPr sz="1500">
              <a:solidFill>
                <a:schemeClr val="dk1"/>
              </a:solidFill>
            </a:endParaRPr>
          </a:p>
          <a:p>
            <a:pPr indent="-298450" lvl="0" marL="457200" rtl="0" algn="l">
              <a:spcBef>
                <a:spcPts val="0"/>
              </a:spcBef>
              <a:spcAft>
                <a:spcPts val="0"/>
              </a:spcAft>
              <a:buClr>
                <a:schemeClr val="dk1"/>
              </a:buClr>
              <a:buSzPts val="1100"/>
              <a:buChar char="●"/>
            </a:pPr>
            <a:r>
              <a:rPr lang="cs">
                <a:solidFill>
                  <a:schemeClr val="dk1"/>
                </a:solidFill>
              </a:rPr>
              <a:t>Oceňování, podpora a potvrzování</a:t>
            </a:r>
            <a:br>
              <a:rPr lang="cs">
                <a:solidFill>
                  <a:schemeClr val="dk1"/>
                </a:solidFill>
              </a:rPr>
            </a:br>
            <a:r>
              <a:rPr lang="cs" sz="1500">
                <a:solidFill>
                  <a:schemeClr val="dk1"/>
                </a:solidFill>
              </a:rPr>
              <a:t> 	</a:t>
            </a:r>
            <a:endParaRPr sz="1500">
              <a:solidFill>
                <a:schemeClr val="dk1"/>
              </a:solidFill>
            </a:endParaRPr>
          </a:p>
          <a:p>
            <a:pPr indent="-298450" lvl="0" marL="457200" rtl="0" algn="l">
              <a:spcBef>
                <a:spcPts val="0"/>
              </a:spcBef>
              <a:spcAft>
                <a:spcPts val="0"/>
              </a:spcAft>
              <a:buClr>
                <a:schemeClr val="dk1"/>
              </a:buClr>
              <a:buSzPts val="1100"/>
              <a:buChar char="●"/>
            </a:pPr>
            <a:r>
              <a:rPr lang="cs">
                <a:solidFill>
                  <a:schemeClr val="dk1"/>
                </a:solidFill>
              </a:rPr>
              <a:t>Shrnování (sumarizace)</a:t>
            </a:r>
            <a:br>
              <a:rPr lang="cs">
                <a:solidFill>
                  <a:schemeClr val="dk1"/>
                </a:solidFill>
              </a:rPr>
            </a:br>
            <a:r>
              <a:rPr lang="cs" sz="1500">
                <a:solidFill>
                  <a:schemeClr val="dk1"/>
                </a:solidFill>
              </a:rPr>
              <a:t> 	</a:t>
            </a:r>
            <a:endParaRPr sz="1500">
              <a:solidFill>
                <a:schemeClr val="dk1"/>
              </a:solidFill>
            </a:endParaRPr>
          </a:p>
          <a:p>
            <a:pPr indent="-298450" lvl="0" marL="457200" rtl="0" algn="l">
              <a:spcBef>
                <a:spcPts val="0"/>
              </a:spcBef>
              <a:spcAft>
                <a:spcPts val="0"/>
              </a:spcAft>
              <a:buClr>
                <a:schemeClr val="dk1"/>
              </a:buClr>
              <a:buSzPts val="1100"/>
              <a:buChar char="●"/>
            </a:pPr>
            <a:r>
              <a:rPr lang="cs">
                <a:solidFill>
                  <a:schemeClr val="dk1"/>
                </a:solidFill>
              </a:rPr>
              <a:t>Způsob, jakým předáváme rady a informace</a:t>
            </a:r>
            <a:br>
              <a:rPr lang="cs" sz="1400">
                <a:solidFill>
                  <a:schemeClr val="dk1"/>
                </a:solidFill>
              </a:rPr>
            </a:br>
            <a:endParaRPr/>
          </a:p>
        </p:txBody>
      </p:sp>
      <p:pic>
        <p:nvPicPr>
          <p:cNvPr id="109" name="Google Shape;109;g313bf020922_0_8"/>
          <p:cNvPicPr preferRelativeResize="0"/>
          <p:nvPr/>
        </p:nvPicPr>
        <p:blipFill>
          <a:blip r:embed="rId3">
            <a:alphaModFix/>
          </a:blip>
          <a:stretch>
            <a:fillRect/>
          </a:stretch>
        </p:blipFill>
        <p:spPr>
          <a:xfrm>
            <a:off x="5612449" y="938750"/>
            <a:ext cx="3063398" cy="3416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Jaromír Mára</dc:creator>
</cp:coreProperties>
</file>