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4" r:id="rId1"/>
  </p:sldMasterIdLst>
  <p:notesMasterIdLst>
    <p:notesMasterId r:id="rId23"/>
  </p:notesMasterIdLst>
  <p:sldIdLst>
    <p:sldId id="256" r:id="rId2"/>
    <p:sldId id="279" r:id="rId3"/>
    <p:sldId id="285" r:id="rId4"/>
    <p:sldId id="278" r:id="rId5"/>
    <p:sldId id="259" r:id="rId6"/>
    <p:sldId id="258" r:id="rId7"/>
    <p:sldId id="265" r:id="rId8"/>
    <p:sldId id="267" r:id="rId9"/>
    <p:sldId id="268" r:id="rId10"/>
    <p:sldId id="269" r:id="rId11"/>
    <p:sldId id="270" r:id="rId12"/>
    <p:sldId id="274" r:id="rId13"/>
    <p:sldId id="273" r:id="rId14"/>
    <p:sldId id="271" r:id="rId15"/>
    <p:sldId id="276" r:id="rId16"/>
    <p:sldId id="272" r:id="rId17"/>
    <p:sldId id="275" r:id="rId18"/>
    <p:sldId id="284" r:id="rId19"/>
    <p:sldId id="281" r:id="rId20"/>
    <p:sldId id="282" r:id="rId21"/>
    <p:sldId id="28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55" autoAdjust="0"/>
    <p:restoredTop sz="94411" autoAdjust="0"/>
  </p:normalViewPr>
  <p:slideViewPr>
    <p:cSldViewPr snapToGrid="0">
      <p:cViewPr varScale="1">
        <p:scale>
          <a:sx n="69" d="100"/>
          <a:sy n="69" d="100"/>
        </p:scale>
        <p:origin x="3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30DFC3-A7EE-49AC-B84B-F958D037AB23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76E74-30DC-4338-9857-78CFC5F52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115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76E74-30DC-4338-9857-78CFC5F520A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81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HOTOVO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76E74-30DC-4338-9857-78CFC5F520A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915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HOTOVO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76E74-30DC-4338-9857-78CFC5F520A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8169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HOTOVO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76E74-30DC-4338-9857-78CFC5F520A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9143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HOTOVO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76E74-30DC-4338-9857-78CFC5F520A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384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HOTOVO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76E74-30DC-4338-9857-78CFC5F520A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5656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HOTOVO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76E74-30DC-4338-9857-78CFC5F520A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3401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HOTOVO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76E74-30DC-4338-9857-78CFC5F520A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933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HOTOVO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76E74-30DC-4338-9857-78CFC5F520A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674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HOTOVO</a:t>
            </a:r>
          </a:p>
          <a:p>
            <a:endParaRPr lang="cs-CZ" dirty="0" smtClean="0"/>
          </a:p>
          <a:p>
            <a:r>
              <a:rPr lang="cs-CZ" dirty="0" smtClean="0"/>
              <a:t>Abstinence</a:t>
            </a:r>
            <a:r>
              <a:rPr lang="cs-CZ" baseline="0" dirty="0" smtClean="0"/>
              <a:t>: nulové užívání alkoholu.</a:t>
            </a:r>
          </a:p>
          <a:p>
            <a:r>
              <a:rPr lang="cs-CZ" baseline="0" dirty="0" smtClean="0"/>
              <a:t> </a:t>
            </a:r>
          </a:p>
          <a:p>
            <a:r>
              <a:rPr lang="cs-CZ" baseline="0" dirty="0" smtClean="0"/>
              <a:t>Nízkorizikové pití: Nepřesahuje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1-2 JA za den. Pro splnění kritérií nízkorizikového pití by však zároveň jedinec měl alkohol úplně vynechat dva dny v týdnu a při nárazovém pití vypít nanejvýš 2,5 JA. Hodně to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však závisí na fyzické konstituci a fyzickém a duševním zdraví jedince.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Rizikové pití: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Definujeme spíše na základě vnímaných rizik pro fyzické a duševní zdraví jedince, z pohledu JA se jedná o člověka, který běžně překračuje míru stanovenou pro nízkorizikové pití. Jde o užívání, které nám v některé oblasti života způsobuje potíže. V této fázi  může docházet k neplánovaným stavům opilost vedoucím do rizikové situace, prvním „oknům“ nebo k pocitům viny po vystřízlivění, zde již může docházet ke ztrátě kontroly nad situací či nad sebou samotným. </a:t>
            </a:r>
          </a:p>
          <a:p>
            <a:endParaRPr lang="cs-CZ" dirty="0" smtClean="0"/>
          </a:p>
          <a:p>
            <a:r>
              <a:rPr lang="cs-CZ" dirty="0" smtClean="0"/>
              <a:t>Škodlivé užívání:</a:t>
            </a:r>
            <a:r>
              <a:rPr lang="cs-CZ" baseline="0" dirty="0" smtClean="0"/>
              <a:t> To již způsobuje znatelné životní komplikace, zároveň však jedinec v některých životních rolích stále ještě funguje, čímž si může argumentovat při posuzování závažnosti. Škodlivý způsob užívání způsobuje poškození tělesného i duševního zdraví, může vést k nepříjemným nebo komplikujícím sociálním důsledkům. </a:t>
            </a:r>
          </a:p>
          <a:p>
            <a:endParaRPr lang="cs-CZ" baseline="0" dirty="0" smtClean="0"/>
          </a:p>
          <a:p>
            <a:r>
              <a:rPr lang="cs-CZ" baseline="0" dirty="0" smtClean="0"/>
              <a:t>Závislost: „Látka se stává středobodem života člověka“. Syndrom závislosti na alkoholu je charakteristický silnými chutěmi na alkohol (bažením), sníženou schopností sebeovládání, užíváním alkoholu i přes zřejmé negativní důsledky, dáváním přednosti alkoholu před ostatními aktivitami a závazky, případně postupné navyšování množství pro dosažení stavu opilosti. Někdy jsou s tím spojené abstinenční příznaky při vysazení alkoholu (to, že je člověk nepociťuje, neznamená, že není závislý). Má výrazný dopad na duševní stav jedince - celý proces často bývá upevňován pocity viny a selhání, od kterých si jedinec následně často ulevuje právě prostřednictvím alkoholu.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76E74-30DC-4338-9857-78CFC5F520A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593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HOTOVO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76E74-30DC-4338-9857-78CFC5F520A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004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HOTOVO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76E74-30DC-4338-9857-78CFC5F520A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6538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HOTOVO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76E74-30DC-4338-9857-78CFC5F520A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975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HOTOVO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76E74-30DC-4338-9857-78CFC5F520A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149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HOTOVO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76E74-30DC-4338-9857-78CFC5F520A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740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HOTOVO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76E74-30DC-4338-9857-78CFC5F520A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783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207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40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1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277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8922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277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570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829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245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82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46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381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30246" y="1123671"/>
            <a:ext cx="8991600" cy="1645920"/>
          </a:xfrm>
        </p:spPr>
        <p:txBody>
          <a:bodyPr/>
          <a:lstStyle/>
          <a:p>
            <a:r>
              <a:rPr lang="cs-CZ" dirty="0" smtClean="0"/>
              <a:t>ALKOHOL A </a:t>
            </a:r>
            <a:r>
              <a:rPr lang="cs-CZ" dirty="0" err="1" smtClean="0"/>
              <a:t>Harm</a:t>
            </a:r>
            <a:r>
              <a:rPr lang="cs-CZ" dirty="0" smtClean="0"/>
              <a:t> </a:t>
            </a:r>
            <a:r>
              <a:rPr lang="cs-CZ" dirty="0" err="1" smtClean="0"/>
              <a:t>reduction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8820" y="3634646"/>
            <a:ext cx="8454452" cy="1204054"/>
          </a:xfrm>
        </p:spPr>
        <p:txBody>
          <a:bodyPr>
            <a:noAutofit/>
          </a:bodyPr>
          <a:lstStyle/>
          <a:p>
            <a:r>
              <a:rPr lang="cs-CZ" sz="2200" dirty="0">
                <a:solidFill>
                  <a:schemeClr val="bg1"/>
                </a:solidFill>
              </a:rPr>
              <a:t> </a:t>
            </a:r>
            <a:r>
              <a:rPr lang="cs-CZ" sz="2200" dirty="0" smtClean="0">
                <a:solidFill>
                  <a:schemeClr val="bg1"/>
                </a:solidFill>
              </a:rPr>
              <a:t>Mgr. Gabriela Bartošová</a:t>
            </a:r>
          </a:p>
          <a:p>
            <a:r>
              <a:rPr lang="cs-CZ" sz="2200" dirty="0" smtClean="0">
                <a:solidFill>
                  <a:schemeClr val="bg1"/>
                </a:solidFill>
              </a:rPr>
              <a:t>Bc. Petra Kolesa, </a:t>
            </a:r>
            <a:r>
              <a:rPr lang="cs-CZ" sz="2200" dirty="0" err="1" smtClean="0">
                <a:solidFill>
                  <a:schemeClr val="bg1"/>
                </a:solidFill>
              </a:rPr>
              <a:t>DiS</a:t>
            </a:r>
            <a:r>
              <a:rPr lang="cs-CZ" sz="2200" dirty="0" smtClean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101" y="5050621"/>
            <a:ext cx="1069717" cy="965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79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6120" y="36384"/>
            <a:ext cx="5433634" cy="6761438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435889" y="36384"/>
            <a:ext cx="3054096" cy="4116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ANALÝZA ZISKŮ A ZTRÁT</a:t>
            </a:r>
          </a:p>
        </p:txBody>
      </p:sp>
    </p:spTree>
    <p:extLst>
      <p:ext uri="{BB962C8B-B14F-4D97-AF65-F5344CB8AC3E}">
        <p14:creationId xmlns:p14="http://schemas.microsoft.com/office/powerpoint/2010/main" val="191216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3">
            <a:extLst>
              <a:ext uri="{FF2B5EF4-FFF2-40B4-BE49-F238E27FC236}">
                <a16:creationId xmlns:a16="http://schemas.microsoft.com/office/drawing/2014/main" id="{688F9475-6AF6-DA46-A9AE-89307C3F1A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499" y="226632"/>
            <a:ext cx="5210733" cy="6364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91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3">
            <a:extLst>
              <a:ext uri="{FF2B5EF4-FFF2-40B4-BE49-F238E27FC236}">
                <a16:creationId xmlns:a16="http://schemas.microsoft.com/office/drawing/2014/main" id="{0CE35B7F-BC40-0F4C-AAA9-2D21610887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600" y="57102"/>
            <a:ext cx="5382979" cy="6746034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943841" y="136968"/>
            <a:ext cx="3968496" cy="3019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PÁR TIPŮ, JAK PÍT BEZPEČNĚJI</a:t>
            </a:r>
          </a:p>
        </p:txBody>
      </p:sp>
    </p:spTree>
    <p:extLst>
      <p:ext uri="{BB962C8B-B14F-4D97-AF65-F5344CB8AC3E}">
        <p14:creationId xmlns:p14="http://schemas.microsoft.com/office/powerpoint/2010/main" val="344957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0420" y="100584"/>
            <a:ext cx="6043794" cy="667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31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75" y="104311"/>
            <a:ext cx="11993649" cy="6649378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2582" y="247804"/>
            <a:ext cx="3691318" cy="3617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5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PICÍ ZÁZNAMNÍK</a:t>
            </a:r>
            <a:endParaRPr lang="cs-CZ" sz="15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7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4953" y="55710"/>
            <a:ext cx="6092738" cy="6729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14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3">
            <a:extLst>
              <a:ext uri="{FF2B5EF4-FFF2-40B4-BE49-F238E27FC236}">
                <a16:creationId xmlns:a16="http://schemas.microsoft.com/office/drawing/2014/main" id="{101AB015-FC2B-AC4A-983F-844224CBFD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650" y="100955"/>
            <a:ext cx="5597105" cy="665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11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546" y="1256145"/>
            <a:ext cx="6857297" cy="502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79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8601" y="75732"/>
            <a:ext cx="5534797" cy="670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70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0582" y="2382982"/>
            <a:ext cx="10510982" cy="3953163"/>
          </a:xfrm>
        </p:spPr>
        <p:txBody>
          <a:bodyPr/>
          <a:lstStyle/>
          <a:p>
            <a:pPr marL="0" indent="0">
              <a:buNone/>
            </a:pPr>
            <a:r>
              <a:rPr lang="cs-CZ" sz="1600" i="1" dirty="0" smtClean="0"/>
              <a:t>Klient (42 let): od 16 let užíval pervitin, od 19 let tíhnul spíše k halucinogenům a toluenu. Poslední roky závislost na </a:t>
            </a:r>
            <a:r>
              <a:rPr lang="cs-CZ" sz="1600" i="1" dirty="0" smtClean="0"/>
              <a:t>ředidle </a:t>
            </a:r>
            <a:r>
              <a:rPr lang="cs-CZ" sz="1600" i="1" dirty="0" smtClean="0"/>
              <a:t>a alkoholu. Posledních několik let na ulici, od jara bydlí. Má velké dluhy z podnikání. Snaha navrátit se na pracovní trh přes NP a jít do insolvence. Klient je dlouholetým psychiatrickým pacientem, za sebou má přes 20 hospitalizací a několik pokusů o sebevraždu. Řeší také zdravotní potíže (operace páteře).</a:t>
            </a:r>
          </a:p>
          <a:p>
            <a:r>
              <a:rPr lang="cs-CZ" sz="1600" dirty="0" smtClean="0"/>
              <a:t>Bydlení mu umožnilo mít útočiště</a:t>
            </a:r>
          </a:p>
          <a:p>
            <a:pPr lvl="1"/>
            <a:r>
              <a:rPr lang="cs-CZ" sz="1400" dirty="0" smtClean="0"/>
              <a:t>Bezpečný prostor, </a:t>
            </a:r>
            <a:r>
              <a:rPr lang="cs-CZ" sz="1400" dirty="0" smtClean="0"/>
              <a:t>kde </a:t>
            </a:r>
            <a:r>
              <a:rPr lang="cs-CZ" sz="1400" dirty="0" smtClean="0"/>
              <a:t>zvládnout bažení</a:t>
            </a:r>
          </a:p>
          <a:p>
            <a:pPr lvl="1"/>
            <a:r>
              <a:rPr lang="cs-CZ" sz="1400" dirty="0" smtClean="0"/>
              <a:t>Vyhnout se rizikovým </a:t>
            </a:r>
            <a:r>
              <a:rPr lang="cs-CZ" sz="1400" dirty="0" smtClean="0"/>
              <a:t>lidem, rizikovým aktivitám</a:t>
            </a:r>
            <a:endParaRPr lang="cs-CZ" sz="1400" dirty="0" smtClean="0"/>
          </a:p>
          <a:p>
            <a:pPr lvl="1"/>
            <a:r>
              <a:rPr lang="cs-CZ" sz="1400" dirty="0" smtClean="0"/>
              <a:t>Jak zdravěji trávit volný čas (hry, péče o </a:t>
            </a:r>
            <a:r>
              <a:rPr lang="cs-CZ" sz="1400" dirty="0" smtClean="0"/>
              <a:t>domácnost)</a:t>
            </a:r>
            <a:endParaRPr lang="cs-CZ" sz="1400" dirty="0" smtClean="0"/>
          </a:p>
          <a:p>
            <a:pPr lvl="1"/>
            <a:r>
              <a:rPr lang="cs-CZ" sz="1400" dirty="0" smtClean="0"/>
              <a:t>Omezování množství alkoholu</a:t>
            </a:r>
          </a:p>
          <a:p>
            <a:pPr lvl="1"/>
            <a:r>
              <a:rPr lang="cs-CZ" sz="1400" dirty="0" smtClean="0"/>
              <a:t>Možnost vyváženější stravy -&gt; lepší zvládání kocovin, být najezený (méně alkoholu, více psych. </a:t>
            </a:r>
            <a:r>
              <a:rPr lang="cs-CZ" sz="1400" dirty="0" smtClean="0"/>
              <a:t>pohody</a:t>
            </a:r>
            <a:r>
              <a:rPr lang="cs-CZ" sz="1400" dirty="0" smtClean="0"/>
              <a:t>)</a:t>
            </a:r>
          </a:p>
          <a:p>
            <a:pPr lvl="1"/>
            <a:r>
              <a:rPr lang="cs-CZ" sz="1400" dirty="0" smtClean="0"/>
              <a:t>Více možností na </a:t>
            </a:r>
            <a:r>
              <a:rPr lang="cs-CZ" sz="1400" dirty="0" smtClean="0"/>
              <a:t>KRP</a:t>
            </a:r>
            <a:r>
              <a:rPr lang="cs-CZ" sz="1400" dirty="0" smtClean="0"/>
              <a:t> </a:t>
            </a:r>
            <a:r>
              <a:rPr lang="cs-CZ" sz="1400" dirty="0" smtClean="0"/>
              <a:t>(někomu zavolat, zkusit si zahrát hru, vzít si </a:t>
            </a:r>
            <a:r>
              <a:rPr lang="cs-CZ" sz="1400" dirty="0" err="1"/>
              <a:t>R</a:t>
            </a:r>
            <a:r>
              <a:rPr lang="cs-CZ" sz="1400" dirty="0" err="1" smtClean="0"/>
              <a:t>ivotril</a:t>
            </a:r>
            <a:r>
              <a:rPr lang="cs-CZ" sz="1400" dirty="0" smtClean="0"/>
              <a:t> </a:t>
            </a:r>
            <a:r>
              <a:rPr lang="cs-CZ" sz="1400" dirty="0" smtClean="0"/>
              <a:t>a zkusit usnout, až pak užít)</a:t>
            </a:r>
          </a:p>
          <a:p>
            <a:pPr lvl="1"/>
            <a:r>
              <a:rPr lang="cs-CZ" sz="1400" dirty="0" smtClean="0"/>
              <a:t>Problém se zápachem z ředidla -&gt; pravidlo ředidlo užívat jen venku, když užiji, nejdu prodávat</a:t>
            </a:r>
          </a:p>
          <a:p>
            <a:pPr lvl="1"/>
            <a:endParaRPr lang="cs-CZ" sz="1400" dirty="0" smtClean="0"/>
          </a:p>
          <a:p>
            <a:pPr lvl="1"/>
            <a:endParaRPr lang="cs-CZ" sz="1400" dirty="0" smtClean="0"/>
          </a:p>
          <a:p>
            <a:pPr lvl="1"/>
            <a:endParaRPr lang="cs-CZ" sz="1400" dirty="0" smtClean="0"/>
          </a:p>
          <a:p>
            <a:pPr lvl="1"/>
            <a:endParaRPr lang="cs-CZ" sz="1400" dirty="0" smtClean="0"/>
          </a:p>
          <a:p>
            <a:endParaRPr lang="cs-CZ" sz="1600" dirty="0" smtClean="0"/>
          </a:p>
          <a:p>
            <a:endParaRPr lang="cs-CZ" sz="16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99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JSME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3"/>
            <a:ext cx="7729728" cy="392901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Představení KC </a:t>
            </a:r>
            <a:r>
              <a:rPr lang="cs-CZ" dirty="0" err="1" smtClean="0"/>
              <a:t>Renadi</a:t>
            </a:r>
            <a:r>
              <a:rPr lang="cs-CZ" dirty="0" smtClean="0"/>
              <a:t> – ne tak úplně typické „káčko“</a:t>
            </a:r>
          </a:p>
          <a:p>
            <a:pPr lvl="1"/>
            <a:r>
              <a:rPr lang="cs-CZ" dirty="0" smtClean="0"/>
              <a:t>Multidisciplinární tým</a:t>
            </a:r>
          </a:p>
          <a:p>
            <a:pPr lvl="1"/>
            <a:r>
              <a:rPr lang="cs-CZ" dirty="0" smtClean="0"/>
              <a:t>Svépomocná skupina</a:t>
            </a:r>
          </a:p>
          <a:p>
            <a:pPr lvl="1"/>
            <a:r>
              <a:rPr lang="cs-CZ" dirty="0" err="1" smtClean="0"/>
              <a:t>Harm</a:t>
            </a:r>
            <a:r>
              <a:rPr lang="cs-CZ" dirty="0" smtClean="0"/>
              <a:t> </a:t>
            </a:r>
            <a:r>
              <a:rPr lang="cs-CZ" dirty="0" err="1"/>
              <a:t>R</a:t>
            </a:r>
            <a:r>
              <a:rPr lang="cs-CZ" dirty="0" err="1" smtClean="0"/>
              <a:t>eduction</a:t>
            </a:r>
            <a:r>
              <a:rPr lang="cs-CZ" dirty="0" smtClean="0"/>
              <a:t> </a:t>
            </a:r>
            <a:r>
              <a:rPr lang="cs-CZ" dirty="0"/>
              <a:t>orientovaná služba </a:t>
            </a:r>
            <a:endParaRPr lang="cs-CZ" dirty="0" smtClean="0"/>
          </a:p>
          <a:p>
            <a:r>
              <a:rPr lang="cs-CZ" b="1" dirty="0" smtClean="0"/>
              <a:t>Co je </a:t>
            </a:r>
            <a:r>
              <a:rPr lang="cs-CZ" b="1" dirty="0" err="1" smtClean="0"/>
              <a:t>Harm</a:t>
            </a:r>
            <a:r>
              <a:rPr lang="cs-CZ" b="1" dirty="0" smtClean="0"/>
              <a:t> </a:t>
            </a:r>
            <a:r>
              <a:rPr lang="cs-CZ" b="1" dirty="0" err="1" smtClean="0"/>
              <a:t>Reduction</a:t>
            </a:r>
            <a:r>
              <a:rPr lang="cs-CZ" b="1" dirty="0" smtClean="0"/>
              <a:t>?</a:t>
            </a:r>
          </a:p>
          <a:p>
            <a:pPr lvl="1"/>
            <a:r>
              <a:rPr lang="cs-CZ" dirty="0" err="1" smtClean="0"/>
              <a:t>Harm</a:t>
            </a:r>
            <a:r>
              <a:rPr lang="cs-CZ" dirty="0" smtClean="0"/>
              <a:t> </a:t>
            </a:r>
            <a:r>
              <a:rPr lang="cs-CZ" dirty="0" err="1" smtClean="0"/>
              <a:t>Reduction</a:t>
            </a:r>
            <a:r>
              <a:rPr lang="cs-CZ" dirty="0" smtClean="0"/>
              <a:t> (HR) = snižování rizik</a:t>
            </a:r>
          </a:p>
          <a:p>
            <a:pPr lvl="1"/>
            <a:r>
              <a:rPr lang="cs-CZ" dirty="0" smtClean="0"/>
              <a:t>Alternativa k úplné eliminaci škodlivého chování (abstinence) – „Víme, že to budete dál dělat, pojďme tedy najít způsob, jak to dělat bezpečněji.“</a:t>
            </a:r>
          </a:p>
          <a:p>
            <a:pPr lvl="1"/>
            <a:r>
              <a:rPr lang="cs-CZ" dirty="0" smtClean="0"/>
              <a:t>Cesta </a:t>
            </a:r>
            <a:r>
              <a:rPr lang="cs-CZ" dirty="0"/>
              <a:t>k abstinenci nebo alternativní cesta pro lidi, kteří abstinovat </a:t>
            </a:r>
            <a:r>
              <a:rPr lang="cs-CZ" dirty="0" smtClean="0"/>
              <a:t>nezvládají</a:t>
            </a:r>
          </a:p>
          <a:p>
            <a:pPr lvl="1"/>
            <a:endParaRPr lang="cs-CZ" dirty="0" smtClean="0"/>
          </a:p>
          <a:p>
            <a:pPr marL="228600" lvl="1" indent="0">
              <a:buNone/>
            </a:pPr>
            <a:r>
              <a:rPr lang="cs-CZ" dirty="0" smtClean="0"/>
              <a:t>Nevíte, jak s HR pracovat? Vždyť vy už to vlastně děláte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933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8009" y="2830437"/>
            <a:ext cx="7729728" cy="1188720"/>
          </a:xfrm>
        </p:spPr>
        <p:txBody>
          <a:bodyPr/>
          <a:lstStyle/>
          <a:p>
            <a:r>
              <a:rPr lang="cs-CZ" dirty="0" smtClean="0"/>
              <a:t>DOTAZY, DISKUSE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240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DĚKUJEME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Jestli se chcete dozvědět více:</a:t>
            </a:r>
          </a:p>
          <a:p>
            <a:r>
              <a:rPr lang="cs-CZ" dirty="0"/>
              <a:t>K</a:t>
            </a:r>
            <a:r>
              <a:rPr lang="cs-CZ" dirty="0" smtClean="0"/>
              <a:t>urz Alkohol </a:t>
            </a:r>
            <a:r>
              <a:rPr lang="cs-CZ" dirty="0"/>
              <a:t>a </a:t>
            </a:r>
            <a:r>
              <a:rPr lang="cs-CZ" dirty="0" err="1"/>
              <a:t>H</a:t>
            </a:r>
            <a:r>
              <a:rPr lang="cs-CZ" dirty="0" err="1" smtClean="0"/>
              <a:t>arm</a:t>
            </a:r>
            <a:r>
              <a:rPr lang="cs-CZ" dirty="0" smtClean="0"/>
              <a:t> </a:t>
            </a:r>
            <a:r>
              <a:rPr lang="cs-CZ" dirty="0" err="1"/>
              <a:t>R</a:t>
            </a:r>
            <a:r>
              <a:rPr lang="cs-CZ" dirty="0" err="1" smtClean="0"/>
              <a:t>eduction</a:t>
            </a:r>
            <a:r>
              <a:rPr lang="cs-CZ" dirty="0" smtClean="0"/>
              <a:t> (na klíč / pro veřejnost)</a:t>
            </a:r>
          </a:p>
          <a:p>
            <a:r>
              <a:rPr lang="cs-CZ" u="sng" dirty="0" smtClean="0">
                <a:solidFill>
                  <a:schemeClr val="tx1"/>
                </a:solidFill>
              </a:rPr>
              <a:t>www.renadi.cz </a:t>
            </a:r>
            <a:r>
              <a:rPr lang="cs-CZ" dirty="0" smtClean="0"/>
              <a:t>+ soc. sítě</a:t>
            </a:r>
            <a:endParaRPr lang="cs-CZ" dirty="0" smtClean="0"/>
          </a:p>
          <a:p>
            <a:pPr marL="228600" lvl="1"/>
            <a:r>
              <a:rPr lang="cs-CZ" sz="1800" u="sng" dirty="0">
                <a:solidFill>
                  <a:schemeClr val="tx1"/>
                </a:solidFill>
              </a:rPr>
              <a:t>https://hams.cc/</a:t>
            </a:r>
            <a:endParaRPr lang="cs-CZ" sz="18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605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HOUSING FIRST JAKO HR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2741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Když bydlím, nemusím pít, abych si </a:t>
            </a:r>
            <a:r>
              <a:rPr lang="cs-CZ" dirty="0" err="1" smtClean="0"/>
              <a:t>opečoval</a:t>
            </a:r>
            <a:r>
              <a:rPr lang="cs-CZ" dirty="0"/>
              <a:t> </a:t>
            </a:r>
            <a:r>
              <a:rPr lang="cs-CZ" dirty="0" smtClean="0"/>
              <a:t>základní potřeby (nepiju, abych se zahřál; nepiju, abych necítil hlad apod.)</a:t>
            </a:r>
          </a:p>
          <a:p>
            <a:r>
              <a:rPr lang="cs-CZ" dirty="0" smtClean="0"/>
              <a:t>Když bydlím, mám se kde umýt, najíst, vyspat se</a:t>
            </a:r>
          </a:p>
          <a:p>
            <a:r>
              <a:rPr lang="cs-CZ" dirty="0" smtClean="0"/>
              <a:t>Když bydlím, mám svůj vlastní bezpečný prostor (když nechci, nemusím se vídat s rizikovými lidmi; ve spánku mě nikdo neokrade; nemusím být ve stresu ze ztráty věcí apod.)</a:t>
            </a:r>
          </a:p>
          <a:p>
            <a:r>
              <a:rPr lang="cs-CZ" dirty="0" smtClean="0"/>
              <a:t>Když bydlím, můj život může získat trochu víc řádu (mám za úkol každý měsíc našetřit peníze na nájem; učím se pravidelně pečovat o své bydlení a o sebe apod.)</a:t>
            </a:r>
          </a:p>
          <a:p>
            <a:r>
              <a:rPr lang="cs-CZ" dirty="0" smtClean="0"/>
              <a:t>Když bydlím, můžu se zaměřit na další oblasti, které je potřeba řešit (můžu se zaměřit na hledání práce; můžu řešit dluhy; můžu řešit zdravotní potíže; můžu začít aktivněji trávit volný čas apod.)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67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ČEHO VYCHÁZÍME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34740"/>
          </a:xfrm>
        </p:spPr>
        <p:txBody>
          <a:bodyPr>
            <a:normAutofit/>
          </a:bodyPr>
          <a:lstStyle/>
          <a:p>
            <a:r>
              <a:rPr lang="cs-CZ" dirty="0" smtClean="0"/>
              <a:t>HAMS (</a:t>
            </a:r>
            <a:r>
              <a:rPr lang="cs-CZ" i="1" dirty="0" err="1"/>
              <a:t>Harm</a:t>
            </a:r>
            <a:r>
              <a:rPr lang="cs-CZ" i="1" dirty="0"/>
              <a:t> </a:t>
            </a:r>
            <a:r>
              <a:rPr lang="cs-CZ" i="1" dirty="0" err="1"/>
              <a:t>Reduction</a:t>
            </a:r>
            <a:r>
              <a:rPr lang="cs-CZ" i="1" dirty="0"/>
              <a:t>, Abstinence, and </a:t>
            </a:r>
            <a:r>
              <a:rPr lang="cs-CZ" i="1" dirty="0" err="1"/>
              <a:t>Moderation</a:t>
            </a:r>
            <a:r>
              <a:rPr lang="cs-CZ" i="1" dirty="0"/>
              <a:t> Support, </a:t>
            </a:r>
            <a:r>
              <a:rPr lang="cs-CZ" dirty="0"/>
              <a:t>tzn. podpora snižování rizik, abstinence a </a:t>
            </a:r>
            <a:r>
              <a:rPr lang="cs-CZ" dirty="0" smtClean="0"/>
              <a:t>umírněnosti</a:t>
            </a:r>
            <a:r>
              <a:rPr lang="cs-CZ" dirty="0"/>
              <a:t>)</a:t>
            </a:r>
            <a:endParaRPr lang="cs-CZ" dirty="0" smtClean="0"/>
          </a:p>
          <a:p>
            <a:pPr lvl="1"/>
            <a:r>
              <a:rPr lang="cs-CZ" dirty="0"/>
              <a:t>Plná polovina zotavených ze závislosti na alkoholu vyřeší svůj problém prostřednictvím kontrolovaného pití a polovina úplnou abstinencí</a:t>
            </a:r>
          </a:p>
          <a:p>
            <a:pPr lvl="1"/>
            <a:r>
              <a:rPr lang="cs-CZ" dirty="0" smtClean="0"/>
              <a:t>Od uživatelů pro uživatele (peerská skupina)</a:t>
            </a:r>
          </a:p>
          <a:p>
            <a:pPr lvl="1"/>
            <a:r>
              <a:rPr lang="cs-CZ" dirty="0" smtClean="0"/>
              <a:t>HAMS </a:t>
            </a:r>
            <a:r>
              <a:rPr lang="cs-CZ" dirty="0"/>
              <a:t>přistupuje k abstinenci jako </a:t>
            </a:r>
            <a:r>
              <a:rPr lang="cs-CZ" dirty="0" smtClean="0"/>
              <a:t>k </a:t>
            </a:r>
            <a:r>
              <a:rPr lang="cs-CZ" dirty="0"/>
              <a:t>jedné </a:t>
            </a:r>
            <a:r>
              <a:rPr lang="cs-CZ" dirty="0" smtClean="0"/>
              <a:t>z variant, </a:t>
            </a:r>
            <a:r>
              <a:rPr lang="cs-CZ" dirty="0"/>
              <a:t>jak řešit potíže s alkoholem, ale nestaví ji na </a:t>
            </a:r>
            <a:r>
              <a:rPr lang="cs-CZ" dirty="0" smtClean="0"/>
              <a:t>piedestal</a:t>
            </a:r>
          </a:p>
          <a:p>
            <a:pPr lvl="1"/>
            <a:r>
              <a:rPr lang="cs-CZ" dirty="0"/>
              <a:t>Nabízí nástroje (cvičení, tabulky, formuláře, texty) a online podporu, </a:t>
            </a:r>
            <a:r>
              <a:rPr lang="cs-CZ" dirty="0" smtClean="0"/>
              <a:t>tak aby </a:t>
            </a:r>
            <a:r>
              <a:rPr lang="cs-CZ" dirty="0"/>
              <a:t>si každý mohl vytvořit svůj </a:t>
            </a:r>
            <a:r>
              <a:rPr lang="cs-CZ" dirty="0" err="1"/>
              <a:t>harm</a:t>
            </a:r>
            <a:r>
              <a:rPr lang="cs-CZ" dirty="0"/>
              <a:t> </a:t>
            </a:r>
            <a:r>
              <a:rPr lang="cs-CZ" dirty="0" err="1"/>
              <a:t>reduction</a:t>
            </a:r>
            <a:r>
              <a:rPr lang="cs-CZ" dirty="0"/>
              <a:t> program, a </a:t>
            </a:r>
            <a:r>
              <a:rPr lang="cs-CZ" dirty="0" smtClean="0"/>
              <a:t>to podle </a:t>
            </a:r>
            <a:r>
              <a:rPr lang="cs-CZ" dirty="0"/>
              <a:t>vlastních specifických potřeb</a:t>
            </a:r>
            <a:endParaRPr lang="cs-CZ" dirty="0" smtClean="0"/>
          </a:p>
          <a:p>
            <a:pPr lvl="1"/>
            <a:r>
              <a:rPr lang="cs-CZ" dirty="0" smtClean="0"/>
              <a:t>Vše </a:t>
            </a:r>
            <a:r>
              <a:rPr lang="cs-CZ" dirty="0"/>
              <a:t>bezplatně zde: </a:t>
            </a:r>
            <a:r>
              <a:rPr lang="cs-CZ" u="sng" dirty="0">
                <a:solidFill>
                  <a:schemeClr val="tx1"/>
                </a:solidFill>
              </a:rPr>
              <a:t>https://hams.cc/</a:t>
            </a:r>
            <a:endParaRPr lang="cs-CZ" dirty="0">
              <a:solidFill>
                <a:schemeClr val="tx1"/>
              </a:solidFill>
            </a:endParaRP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679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1136" y="1251283"/>
            <a:ext cx="7729728" cy="1188720"/>
          </a:xfrm>
        </p:spPr>
        <p:txBody>
          <a:bodyPr/>
          <a:lstStyle/>
          <a:p>
            <a:r>
              <a:rPr lang="cs-CZ" dirty="0" smtClean="0"/>
              <a:t>Škála užívání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sz="1900" dirty="0" smtClean="0"/>
              <a:t>  Abstinence  I  Nízkorizikové pití  I  Rizikové pití  I  Škodlivé pití  I  Závislost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</a:t>
            </a:r>
            <a:endParaRPr lang="cs-CZ" dirty="0"/>
          </a:p>
        </p:txBody>
      </p:sp>
      <p:sp>
        <p:nvSpPr>
          <p:cNvPr id="5" name="Obousměrná vodorovná šipka 4"/>
          <p:cNvSpPr/>
          <p:nvPr/>
        </p:nvSpPr>
        <p:spPr>
          <a:xfrm>
            <a:off x="2345446" y="3924058"/>
            <a:ext cx="7501108" cy="720436"/>
          </a:xfrm>
          <a:prstGeom prst="left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73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1070" y="526776"/>
            <a:ext cx="7419794" cy="1188720"/>
          </a:xfrm>
        </p:spPr>
        <p:txBody>
          <a:bodyPr/>
          <a:lstStyle/>
          <a:p>
            <a:r>
              <a:rPr lang="cs-CZ" dirty="0" smtClean="0"/>
              <a:t>Možné cíle z pohledu </a:t>
            </a:r>
            <a:r>
              <a:rPr lang="cs-CZ" dirty="0" err="1" smtClean="0"/>
              <a:t>hams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41070" y="2007908"/>
            <a:ext cx="7419794" cy="5279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/>
              <a:t>P</a:t>
            </a:r>
            <a:r>
              <a:rPr lang="cs-CZ" sz="1600" b="1" dirty="0" smtClean="0"/>
              <a:t>ro změnu v chování je vždy důležité nejdřív získat náhled na dopady aktuálního užívání, pak je možná změna v chování.</a:t>
            </a:r>
            <a:endParaRPr lang="cs-CZ" sz="1600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491171"/>
              </p:ext>
            </p:extLst>
          </p:nvPr>
        </p:nvGraphicFramePr>
        <p:xfrm>
          <a:off x="2541070" y="2724345"/>
          <a:ext cx="7419794" cy="3912124"/>
        </p:xfrm>
        <a:graphic>
          <a:graphicData uri="http://schemas.openxmlformats.org/drawingml/2006/table">
            <a:tbl>
              <a:tblPr/>
              <a:tblGrid>
                <a:gridCol w="3724483">
                  <a:extLst>
                    <a:ext uri="{9D8B030D-6E8A-4147-A177-3AD203B41FA5}">
                      <a16:colId xmlns:a16="http://schemas.microsoft.com/office/drawing/2014/main" val="105917341"/>
                    </a:ext>
                  </a:extLst>
                </a:gridCol>
                <a:gridCol w="3695311">
                  <a:extLst>
                    <a:ext uri="{9D8B030D-6E8A-4147-A177-3AD203B41FA5}">
                      <a16:colId xmlns:a16="http://schemas.microsoft.com/office/drawing/2014/main" val="2473428279"/>
                    </a:ext>
                  </a:extLst>
                </a:gridCol>
              </a:tblGrid>
              <a:tr h="166797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BEZPEČNĚJŠÍ PITÍ 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cs-CZ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safer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cs-CZ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drinking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 minimalizace rizik</a:t>
                      </a:r>
                      <a:endParaRPr lang="cs-CZ" sz="1600" dirty="0">
                        <a:effectLst/>
                        <a:latin typeface="+mj-lt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úsilí o snížení rizik typu: 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dělání 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výtržností pod 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vlivem (rozbíjení věcí, rvačky,</a:t>
                      </a:r>
                      <a:r>
                        <a:rPr lang="cs-CZ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konflikty s policií atd.)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 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ztráta peněz, 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dokladů, klíčů od bytu nebo 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okradení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</a:t>
                      </a:r>
                      <a:r>
                        <a:rPr lang="cs-CZ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ohrožení na zdraví apod.</a:t>
                      </a:r>
                      <a:endParaRPr lang="cs-CZ" sz="1600" dirty="0">
                        <a:effectLst/>
                        <a:latin typeface="+mj-lt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8127913"/>
                  </a:ext>
                </a:extLst>
              </a:tr>
              <a:tr h="137027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REDUKOVANÉ PITÍ</a:t>
                      </a:r>
                      <a:endParaRPr lang="cs-CZ" sz="1600" dirty="0">
                        <a:effectLst/>
                        <a:latin typeface="+mj-lt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cs-CZ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reduced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cs-CZ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drinking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 úprava picích návyků</a:t>
                      </a:r>
                      <a:endParaRPr lang="cs-CZ" sz="1600" dirty="0">
                        <a:effectLst/>
                        <a:latin typeface="+mj-lt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omezení na jeden druh alkoholu, méně procentní</a:t>
                      </a:r>
                      <a:r>
                        <a:rPr lang="cs-CZ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alkohol, 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ředění vodou, sendvičový</a:t>
                      </a:r>
                      <a:r>
                        <a:rPr lang="cs-CZ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systém, brát vitamíny, posouvání začátku pití, jídlo před, 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snížení 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dávek 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pití, “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nealko 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dny”</a:t>
                      </a:r>
                      <a:r>
                        <a:rPr lang="cs-CZ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apod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endParaRPr lang="cs-CZ" sz="1600" dirty="0">
                        <a:effectLst/>
                        <a:latin typeface="+mj-lt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2352755"/>
                  </a:ext>
                </a:extLst>
              </a:tr>
              <a:tr h="87387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SKONCOVÁNÍ S PITÍM</a:t>
                      </a:r>
                      <a:endParaRPr lang="cs-CZ" sz="1600" dirty="0">
                        <a:effectLst/>
                        <a:latin typeface="+mj-lt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cs-CZ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quitting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cs-CZ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drinking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 postupné</a:t>
                      </a:r>
                      <a:r>
                        <a:rPr lang="cs-CZ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nebo okamžité</a:t>
                      </a:r>
                      <a:endParaRPr lang="cs-CZ" sz="1600" dirty="0">
                        <a:effectLst/>
                        <a:latin typeface="+mj-lt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směřování k abstinenci</a:t>
                      </a:r>
                      <a:endParaRPr lang="cs-CZ" sz="1600" dirty="0">
                        <a:effectLst/>
                        <a:latin typeface="+mj-lt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5484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920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D2564A-5642-6009-3D72-EE08F89F2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008" y="673366"/>
            <a:ext cx="7729728" cy="1229323"/>
          </a:xfrm>
        </p:spPr>
        <p:txBody>
          <a:bodyPr/>
          <a:lstStyle/>
          <a:p>
            <a:r>
              <a:rPr lang="cs-CZ" dirty="0" smtClean="0"/>
              <a:t>Základní principy </a:t>
            </a:r>
            <a:r>
              <a:rPr lang="cs-CZ" dirty="0" err="1" smtClean="0"/>
              <a:t>Harm</a:t>
            </a:r>
            <a:r>
              <a:rPr lang="cs-CZ" dirty="0" smtClean="0"/>
              <a:t> </a:t>
            </a:r>
            <a:r>
              <a:rPr lang="cs-CZ" dirty="0" err="1" smtClean="0"/>
              <a:t>reduction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2BCF6F-5193-C91F-1139-07F3B59E5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233" y="2401454"/>
            <a:ext cx="10193311" cy="4106449"/>
          </a:xfrm>
        </p:spPr>
        <p:txBody>
          <a:bodyPr>
            <a:normAutofit/>
          </a:bodyPr>
          <a:lstStyle/>
          <a:p>
            <a:r>
              <a:rPr lang="cs-CZ" dirty="0" smtClean="0">
                <a:cs typeface="Arial" panose="020B0604020202020204" pitchFamily="34" charset="0"/>
              </a:rPr>
              <a:t>Vnímat </a:t>
            </a:r>
            <a:r>
              <a:rPr lang="cs-CZ" dirty="0">
                <a:cs typeface="Arial" panose="020B0604020202020204" pitchFamily="34" charset="0"/>
              </a:rPr>
              <a:t>každého </a:t>
            </a:r>
            <a:r>
              <a:rPr lang="cs-CZ" dirty="0" smtClean="0">
                <a:cs typeface="Arial" panose="020B0604020202020204" pitchFamily="34" charset="0"/>
              </a:rPr>
              <a:t>klienta </a:t>
            </a:r>
            <a:r>
              <a:rPr lang="cs-CZ" b="1" dirty="0">
                <a:cs typeface="Arial" panose="020B0604020202020204" pitchFamily="34" charset="0"/>
              </a:rPr>
              <a:t>individuálně</a:t>
            </a:r>
          </a:p>
          <a:p>
            <a:r>
              <a:rPr lang="cs-CZ" b="1" dirty="0">
                <a:cs typeface="Arial" panose="020B0604020202020204" pitchFamily="34" charset="0"/>
              </a:rPr>
              <a:t>Začít tam, kde je klient</a:t>
            </a:r>
            <a:r>
              <a:rPr lang="cs-CZ" dirty="0">
                <a:cs typeface="Arial" panose="020B0604020202020204" pitchFamily="34" charset="0"/>
              </a:rPr>
              <a:t>, ne tam, kde chce začít </a:t>
            </a:r>
            <a:r>
              <a:rPr lang="cs-CZ" dirty="0" smtClean="0">
                <a:cs typeface="Arial" panose="020B0604020202020204" pitchFamily="34" charset="0"/>
              </a:rPr>
              <a:t>pracovník</a:t>
            </a:r>
          </a:p>
          <a:p>
            <a:r>
              <a:rPr lang="cs-CZ" dirty="0" smtClean="0">
                <a:ea typeface="Calibri" panose="020F0502020204030204" pitchFamily="34" charset="0"/>
                <a:cs typeface="Arial" panose="020B0604020202020204" pitchFamily="34" charset="0"/>
              </a:rPr>
              <a:t>Vést klienty ke zvolení </a:t>
            </a:r>
            <a:r>
              <a:rPr lang="cs-CZ" b="1" dirty="0" smtClean="0">
                <a:ea typeface="Calibri" panose="020F0502020204030204" pitchFamily="34" charset="0"/>
                <a:cs typeface="Arial" panose="020B0604020202020204" pitchFamily="34" charset="0"/>
              </a:rPr>
              <a:t>vlastního </a:t>
            </a:r>
            <a:r>
              <a:rPr lang="cs-CZ" b="1" dirty="0" smtClean="0">
                <a:ea typeface="Calibri" panose="020F0502020204030204" pitchFamily="34" charset="0"/>
                <a:cs typeface="Arial" panose="020B0604020202020204" pitchFamily="34" charset="0"/>
              </a:rPr>
              <a:t>cíle</a:t>
            </a:r>
            <a:r>
              <a:rPr lang="cs-CZ" dirty="0" smtClean="0"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cs-CZ" dirty="0" smtClean="0">
                <a:ea typeface="Calibri" panose="020F0502020204030204" pitchFamily="34" charset="0"/>
                <a:cs typeface="Arial" panose="020B0604020202020204" pitchFamily="34" charset="0"/>
              </a:rPr>
              <a:t>rozhodují </a:t>
            </a:r>
            <a:r>
              <a:rPr lang="cs-CZ" dirty="0" smtClean="0">
                <a:ea typeface="Calibri" panose="020F0502020204030204" pitchFamily="34" charset="0"/>
                <a:cs typeface="Arial" panose="020B0604020202020204" pitchFamily="34" charset="0"/>
              </a:rPr>
              <a:t>se </a:t>
            </a:r>
            <a:r>
              <a:rPr lang="cs-CZ" dirty="0">
                <a:ea typeface="Calibri" panose="020F0502020204030204" pitchFamily="34" charset="0"/>
                <a:cs typeface="Arial" panose="020B0604020202020204" pitchFamily="34" charset="0"/>
              </a:rPr>
              <a:t>pro ně </a:t>
            </a:r>
            <a:r>
              <a:rPr lang="cs-CZ" dirty="0" smtClean="0">
                <a:ea typeface="Calibri" panose="020F0502020204030204" pitchFamily="34" charset="0"/>
                <a:cs typeface="Arial" panose="020B0604020202020204" pitchFamily="34" charset="0"/>
              </a:rPr>
              <a:t>sami na základě </a:t>
            </a:r>
            <a:r>
              <a:rPr lang="cs-CZ" b="1" dirty="0" smtClean="0">
                <a:ea typeface="Calibri" panose="020F0502020204030204" pitchFamily="34" charset="0"/>
                <a:cs typeface="Arial" panose="020B0604020202020204" pitchFamily="34" charset="0"/>
              </a:rPr>
              <a:t>vlastní motivace</a:t>
            </a:r>
            <a:endParaRPr lang="cs-CZ" b="1" dirty="0">
              <a:cs typeface="Arial" panose="020B0604020202020204" pitchFamily="34" charset="0"/>
            </a:endParaRPr>
          </a:p>
          <a:p>
            <a:r>
              <a:rPr lang="cs-CZ" b="1" dirty="0">
                <a:cs typeface="Arial" panose="020B0604020202020204" pitchFamily="34" charset="0"/>
              </a:rPr>
              <a:t>Nevytvářet z abstinence </a:t>
            </a:r>
            <a:r>
              <a:rPr lang="cs-CZ" dirty="0">
                <a:cs typeface="Arial" panose="020B0604020202020204" pitchFamily="34" charset="0"/>
              </a:rPr>
              <a:t>(nebo z jakýchkoliv jiných požadavků na střízlivost) </a:t>
            </a:r>
            <a:r>
              <a:rPr lang="cs-CZ" b="1" dirty="0">
                <a:cs typeface="Arial" panose="020B0604020202020204" pitchFamily="34" charset="0"/>
              </a:rPr>
              <a:t>vstupní bránu pro čerpání pomoci</a:t>
            </a:r>
          </a:p>
          <a:p>
            <a:r>
              <a:rPr lang="cs-CZ" dirty="0">
                <a:cs typeface="Arial" panose="020B0604020202020204" pitchFamily="34" charset="0"/>
              </a:rPr>
              <a:t>Předpokládat, že každý klient má </a:t>
            </a:r>
            <a:r>
              <a:rPr lang="cs-CZ" b="1" dirty="0">
                <a:cs typeface="Arial" panose="020B0604020202020204" pitchFamily="34" charset="0"/>
              </a:rPr>
              <a:t>silné stránky</a:t>
            </a:r>
            <a:r>
              <a:rPr lang="cs-CZ" dirty="0">
                <a:cs typeface="Arial" panose="020B0604020202020204" pitchFamily="34" charset="0"/>
              </a:rPr>
              <a:t>, na kterých lze stavět</a:t>
            </a:r>
          </a:p>
          <a:p>
            <a:r>
              <a:rPr lang="cs-CZ" dirty="0">
                <a:cs typeface="Arial" panose="020B0604020202020204" pitchFamily="34" charset="0"/>
              </a:rPr>
              <a:t>Přijmout fakt, že jakkoliv </a:t>
            </a:r>
            <a:r>
              <a:rPr lang="cs-CZ" b="1" dirty="0">
                <a:cs typeface="Arial" panose="020B0604020202020204" pitchFamily="34" charset="0"/>
              </a:rPr>
              <a:t>malé změny</a:t>
            </a:r>
            <a:r>
              <a:rPr lang="cs-CZ" dirty="0">
                <a:cs typeface="Arial" panose="020B0604020202020204" pitchFamily="34" charset="0"/>
              </a:rPr>
              <a:t> vedoucí ke snížení rizik v užívání, jsou významné</a:t>
            </a:r>
          </a:p>
          <a:p>
            <a:r>
              <a:rPr lang="cs-CZ" dirty="0">
                <a:cs typeface="Arial" panose="020B0604020202020204" pitchFamily="34" charset="0"/>
              </a:rPr>
              <a:t>Tvořit s klientem rovnocenný tým</a:t>
            </a:r>
          </a:p>
          <a:p>
            <a:r>
              <a:rPr lang="cs-CZ" dirty="0">
                <a:cs typeface="Arial" panose="020B0604020202020204" pitchFamily="34" charset="0"/>
              </a:rPr>
              <a:t>Opakovaně pracovat na </a:t>
            </a:r>
            <a:r>
              <a:rPr lang="cs-CZ" dirty="0" err="1" smtClean="0">
                <a:cs typeface="Arial" panose="020B0604020202020204" pitchFamily="34" charset="0"/>
              </a:rPr>
              <a:t>destigmatizací</a:t>
            </a:r>
            <a:r>
              <a:rPr lang="cs-CZ" dirty="0" smtClean="0">
                <a:cs typeface="Arial" panose="020B0604020202020204" pitchFamily="34" charset="0"/>
              </a:rPr>
              <a:t> </a:t>
            </a:r>
            <a:r>
              <a:rPr lang="cs-CZ" dirty="0">
                <a:cs typeface="Arial" panose="020B0604020202020204" pitchFamily="34" charset="0"/>
              </a:rPr>
              <a:t>uživatelů alkoholu v kontaktu s klientem i mimo něj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31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B7E4FC-4727-7E40-A7FC-FA04D553C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oblasti práce, ve kterých se pohybujeme: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239CE2-14F0-494E-9234-5A68EDCE9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7911" y="2633190"/>
            <a:ext cx="9403644" cy="4224810"/>
          </a:xfrm>
        </p:spPr>
        <p:txBody>
          <a:bodyPr/>
          <a:lstStyle/>
          <a:p>
            <a:r>
              <a:rPr lang="cs-CZ" sz="2000" b="1" dirty="0"/>
              <a:t>Motivační rozhovory</a:t>
            </a:r>
          </a:p>
          <a:p>
            <a:r>
              <a:rPr lang="cs-CZ" sz="2000" dirty="0"/>
              <a:t>Práce se silnými stránkami klienta</a:t>
            </a:r>
          </a:p>
          <a:p>
            <a:r>
              <a:rPr lang="cs-CZ" sz="2000" dirty="0"/>
              <a:t>Strategie zvládání stresu</a:t>
            </a:r>
          </a:p>
          <a:p>
            <a:r>
              <a:rPr lang="cs-CZ" sz="2000" dirty="0"/>
              <a:t>Relaxační metody</a:t>
            </a:r>
          </a:p>
          <a:p>
            <a:r>
              <a:rPr lang="cs-CZ" sz="2000" dirty="0"/>
              <a:t>Techniky všímavosti</a:t>
            </a:r>
            <a:r>
              <a:rPr lang="cs-CZ" sz="2000" b="1" dirty="0"/>
              <a:t> </a:t>
            </a:r>
            <a:r>
              <a:rPr lang="cs-CZ" sz="2000" dirty="0"/>
              <a:t>(</a:t>
            </a:r>
            <a:r>
              <a:rPr lang="cs-CZ" sz="2000" dirty="0" err="1"/>
              <a:t>mindfulness</a:t>
            </a:r>
            <a:r>
              <a:rPr lang="cs-CZ" sz="2000" dirty="0" smtClean="0"/>
              <a:t>)</a:t>
            </a:r>
          </a:p>
          <a:p>
            <a:r>
              <a:rPr lang="cs-CZ" sz="2000" dirty="0"/>
              <a:t>Trauma-informovaný </a:t>
            </a:r>
            <a:r>
              <a:rPr lang="cs-CZ" sz="2000" dirty="0" smtClean="0"/>
              <a:t>přístup</a:t>
            </a:r>
            <a:endParaRPr lang="cs-CZ" sz="2000" dirty="0"/>
          </a:p>
          <a:p>
            <a:r>
              <a:rPr lang="cs-CZ" sz="2000" dirty="0" err="1"/>
              <a:t>Harm</a:t>
            </a:r>
            <a:r>
              <a:rPr lang="cs-CZ" sz="2000" dirty="0"/>
              <a:t> </a:t>
            </a:r>
            <a:r>
              <a:rPr lang="cs-CZ" sz="2000" dirty="0" err="1"/>
              <a:t>reduction</a:t>
            </a:r>
            <a:r>
              <a:rPr lang="cs-CZ" sz="2000" dirty="0"/>
              <a:t> </a:t>
            </a:r>
            <a:r>
              <a:rPr lang="cs-CZ" sz="2000" dirty="0" smtClean="0"/>
              <a:t>techniky</a:t>
            </a:r>
          </a:p>
          <a:p>
            <a:r>
              <a:rPr lang="cs-CZ" sz="2000" dirty="0" smtClean="0"/>
              <a:t>Práce </a:t>
            </a:r>
            <a:r>
              <a:rPr lang="cs-CZ" sz="2000" dirty="0"/>
              <a:t>s širším kontextem (např. s duální diagnózou, s náročnou sociální situací aj.)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17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6C28C1-F220-774B-8977-FE4365D7D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83436" y="2449294"/>
            <a:ext cx="4270248" cy="3861589"/>
          </a:xfrm>
        </p:spPr>
        <p:txBody>
          <a:bodyPr>
            <a:noAutofit/>
          </a:bodyPr>
          <a:lstStyle/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2000" b="1" dirty="0"/>
              <a:t>analýza zisků a ztrát,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2000" b="1" dirty="0"/>
              <a:t>práce s rizikovým chováním,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2000" b="1" dirty="0"/>
              <a:t>tipy, jak pít bezpečněji,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2000" b="1" dirty="0"/>
              <a:t>strategie, jak zvládat bažení,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2000" b="1" dirty="0" smtClean="0"/>
              <a:t>picí </a:t>
            </a:r>
            <a:r>
              <a:rPr lang="cs-CZ" sz="2000" b="1" dirty="0"/>
              <a:t>záznamník,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2000" b="1" dirty="0"/>
              <a:t>zkoumání bludných kruhů užívání,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2000" b="1" dirty="0"/>
              <a:t>picí plán,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2000" b="1" dirty="0"/>
              <a:t>plán kontroly škod</a:t>
            </a:r>
            <a:r>
              <a:rPr lang="cs-CZ" sz="2000" b="1" dirty="0" smtClean="0"/>
              <a:t>,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2000" b="1" dirty="0"/>
              <a:t>práce </a:t>
            </a:r>
            <a:r>
              <a:rPr lang="cs-CZ" sz="2000" b="1" dirty="0" smtClean="0"/>
              <a:t>se samotou a nudou, </a:t>
            </a:r>
            <a:endParaRPr lang="cs-CZ" sz="2000" b="1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endParaRPr lang="cs-CZ" sz="2000" b="1" dirty="0"/>
          </a:p>
          <a:p>
            <a:endParaRPr lang="cs-CZ" sz="1900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B1C8D6A-EF57-1747-B591-39387A5342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8316" y="2506134"/>
            <a:ext cx="4253484" cy="3747911"/>
          </a:xfrm>
        </p:spPr>
        <p:txBody>
          <a:bodyPr>
            <a:normAutofit fontScale="62500" lnSpcReduction="20000"/>
          </a:bodyPr>
          <a:lstStyle/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abstinenční výzvy,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strategie zvládání stresu,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trénink </a:t>
            </a:r>
            <a:r>
              <a:rPr lang="cs-CZ" sz="3200" dirty="0" smtClean="0"/>
              <a:t>asertivního odmítání a asertivní </a:t>
            </a:r>
            <a:r>
              <a:rPr lang="cs-CZ" sz="3200" dirty="0"/>
              <a:t>komunikace při řešení problémů, </a:t>
            </a:r>
            <a:endParaRPr lang="cs-CZ" sz="3200" dirty="0" smtClean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p</a:t>
            </a:r>
            <a:r>
              <a:rPr lang="cs-CZ" sz="3200" dirty="0" smtClean="0"/>
              <a:t>ráce s volným časem,</a:t>
            </a:r>
            <a:endParaRPr lang="cs-CZ" sz="32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3200" dirty="0" smtClean="0"/>
              <a:t>posilování </a:t>
            </a:r>
            <a:r>
              <a:rPr lang="cs-CZ" sz="3200" dirty="0"/>
              <a:t>sebedůvěry,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práce s odpuštěním sobě samotnému,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uvědomování si vlastních potřeb,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relaxace</a:t>
            </a:r>
          </a:p>
          <a:p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F535300-442E-B748-AEC0-8967BC977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Konkrétní metody, které používáme:</a:t>
            </a:r>
          </a:p>
        </p:txBody>
      </p:sp>
    </p:spTree>
    <p:extLst>
      <p:ext uri="{BB962C8B-B14F-4D97-AF65-F5344CB8AC3E}">
        <p14:creationId xmlns:p14="http://schemas.microsoft.com/office/powerpoint/2010/main" val="286436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7095</TotalTime>
  <Words>1021</Words>
  <Application>Microsoft Office PowerPoint</Application>
  <PresentationFormat>Širokoúhlá obrazovka</PresentationFormat>
  <Paragraphs>153</Paragraphs>
  <Slides>21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Gill Sans MT</vt:lpstr>
      <vt:lpstr>Segoe Print</vt:lpstr>
      <vt:lpstr>Wingdings</vt:lpstr>
      <vt:lpstr>Balík</vt:lpstr>
      <vt:lpstr>ALKOHOL A Harm reduction</vt:lpstr>
      <vt:lpstr>KDO JSME</vt:lpstr>
      <vt:lpstr>HOUSING FIRST JAKO HR</vt:lpstr>
      <vt:lpstr>Z ČEHO VYCHÁZÍME</vt:lpstr>
      <vt:lpstr>Škála užívání</vt:lpstr>
      <vt:lpstr>Možné cíle z pohledu hams</vt:lpstr>
      <vt:lpstr>Základní principy Harm reduction</vt:lpstr>
      <vt:lpstr>Základní oblasti práce, ve kterých se pohybujeme:</vt:lpstr>
      <vt:lpstr>Konkrétní metody, které používáme: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KAZUISTIKA</vt:lpstr>
      <vt:lpstr>DOTAZY, DISKUSE</vt:lpstr>
      <vt:lpstr>DĚKUJEME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HAMS a kontrolované pití</dc:title>
  <dc:creator>roman.hlousek@renadi.cz</dc:creator>
  <cp:lastModifiedBy>Petra Kališová</cp:lastModifiedBy>
  <cp:revision>87</cp:revision>
  <dcterms:created xsi:type="dcterms:W3CDTF">2021-10-22T16:52:35Z</dcterms:created>
  <dcterms:modified xsi:type="dcterms:W3CDTF">2024-11-19T09:38:46Z</dcterms:modified>
</cp:coreProperties>
</file>