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8"/>
  </p:notesMasterIdLst>
  <p:sldIdLst>
    <p:sldId id="308" r:id="rId2"/>
    <p:sldId id="291" r:id="rId3"/>
    <p:sldId id="294" r:id="rId4"/>
    <p:sldId id="299" r:id="rId5"/>
    <p:sldId id="300" r:id="rId6"/>
    <p:sldId id="305" r:id="rId7"/>
    <p:sldId id="302" r:id="rId8"/>
    <p:sldId id="306" r:id="rId9"/>
    <p:sldId id="298" r:id="rId10"/>
    <p:sldId id="307" r:id="rId11"/>
    <p:sldId id="312" r:id="rId12"/>
    <p:sldId id="257" r:id="rId13"/>
    <p:sldId id="327" r:id="rId14"/>
    <p:sldId id="328" r:id="rId15"/>
    <p:sldId id="259" r:id="rId16"/>
    <p:sldId id="278" r:id="rId17"/>
    <p:sldId id="260" r:id="rId18"/>
    <p:sldId id="277" r:id="rId19"/>
    <p:sldId id="261" r:id="rId20"/>
    <p:sldId id="279" r:id="rId21"/>
    <p:sldId id="280" r:id="rId22"/>
    <p:sldId id="262" r:id="rId23"/>
    <p:sldId id="283" r:id="rId24"/>
    <p:sldId id="284" r:id="rId25"/>
    <p:sldId id="265" r:id="rId26"/>
    <p:sldId id="285" r:id="rId27"/>
    <p:sldId id="266" r:id="rId28"/>
    <p:sldId id="267" r:id="rId29"/>
    <p:sldId id="268" r:id="rId30"/>
    <p:sldId id="286" r:id="rId31"/>
    <p:sldId id="269" r:id="rId32"/>
    <p:sldId id="287" r:id="rId33"/>
    <p:sldId id="288" r:id="rId34"/>
    <p:sldId id="270" r:id="rId35"/>
    <p:sldId id="271" r:id="rId36"/>
    <p:sldId id="272" r:id="rId37"/>
    <p:sldId id="329" r:id="rId38"/>
    <p:sldId id="273" r:id="rId39"/>
    <p:sldId id="289" r:id="rId40"/>
    <p:sldId id="274" r:id="rId41"/>
    <p:sldId id="290" r:id="rId42"/>
    <p:sldId id="275" r:id="rId43"/>
    <p:sldId id="292" r:id="rId44"/>
    <p:sldId id="304" r:id="rId45"/>
    <p:sldId id="313" r:id="rId46"/>
    <p:sldId id="319" r:id="rId47"/>
    <p:sldId id="314" r:id="rId48"/>
    <p:sldId id="316" r:id="rId49"/>
    <p:sldId id="317" r:id="rId50"/>
    <p:sldId id="318" r:id="rId51"/>
    <p:sldId id="309" r:id="rId52"/>
    <p:sldId id="325" r:id="rId53"/>
    <p:sldId id="326" r:id="rId54"/>
    <p:sldId id="310" r:id="rId55"/>
    <p:sldId id="321" r:id="rId56"/>
    <p:sldId id="323" r:id="rId57"/>
  </p:sldIdLst>
  <p:sldSz cx="12192000" cy="6858000"/>
  <p:notesSz cx="6858000" cy="9144000"/>
  <p:embeddedFontLst>
    <p:embeddedFont>
      <p:font typeface="Roboto" panose="02000000000000000000" pitchFamily="2" charset="0"/>
      <p:regular r:id="rId59"/>
      <p:bold r:id="rId60"/>
      <p:italic r:id="rId61"/>
      <p:boldItalic r:id="rId62"/>
    </p:embeddedFont>
    <p:embeddedFont>
      <p:font typeface="Roboto Black" panose="02000000000000000000" pitchFamily="2" charset="0"/>
      <p:bold r:id="rId63"/>
      <p:boldItalic r:id="rId64"/>
    </p:embeddedFont>
    <p:embeddedFont>
      <p:font typeface="Roboto Light" panose="02000000000000000000" pitchFamily="2" charset="0"/>
      <p:regular r:id="rId65"/>
      <p:italic r:id="rId66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7D"/>
    <a:srgbClr val="223148"/>
    <a:srgbClr val="BEC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540" autoAdjust="0"/>
  </p:normalViewPr>
  <p:slideViewPr>
    <p:cSldViewPr snapToGrid="0">
      <p:cViewPr varScale="1">
        <p:scale>
          <a:sx n="97" d="100"/>
          <a:sy n="97" d="100"/>
        </p:scale>
        <p:origin x="10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5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A0784-7EAE-4EBC-85FD-C3DB0332D4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84F587E-C416-4358-8953-AFDB91C9F54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cs-CZ" sz="2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Výzva 108 OPZ: Podpora programu </a:t>
          </a:r>
          <a:r>
            <a:rPr lang="cs-CZ" sz="25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Housing</a:t>
          </a:r>
          <a:r>
            <a:rPr lang="cs-CZ" sz="2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cs-CZ" sz="25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First</a:t>
          </a:r>
          <a:r>
            <a:rPr lang="cs-CZ" sz="2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(2018)</a:t>
          </a:r>
        </a:p>
      </dgm:t>
    </dgm:pt>
    <dgm:pt modelId="{B2DDF316-41D3-4D93-BF4F-F0F591ACC862}" type="parTrans" cxnId="{F9C515A0-8BD5-4FBB-B6A6-47B31FD61C76}">
      <dgm:prSet/>
      <dgm:spPr/>
      <dgm:t>
        <a:bodyPr/>
        <a:lstStyle/>
        <a:p>
          <a:endParaRPr lang="cs-CZ"/>
        </a:p>
      </dgm:t>
    </dgm:pt>
    <dgm:pt modelId="{DF81D162-34C3-4E4E-886E-1FF16F7A9BB1}" type="sibTrans" cxnId="{F9C515A0-8BD5-4FBB-B6A6-47B31FD61C76}">
      <dgm:prSet/>
      <dgm:spPr/>
      <dgm:t>
        <a:bodyPr/>
        <a:lstStyle/>
        <a:p>
          <a:endParaRPr lang="cs-CZ"/>
        </a:p>
      </dgm:t>
    </dgm:pt>
    <dgm:pt modelId="{50648AE0-F292-4FB4-B9E7-0098FF370C91}">
      <dgm:prSet phldrT="[Text]" custT="1"/>
      <dgm:spPr/>
      <dgm:t>
        <a:bodyPr/>
        <a:lstStyle/>
        <a:p>
          <a:r>
            <a:rPr lang="cs-CZ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první výzva, co se zaměřovala přímo na koncept HF a testovala ho ve větším rozsahu</a:t>
          </a:r>
        </a:p>
      </dgm:t>
    </dgm:pt>
    <dgm:pt modelId="{FD7019CE-919E-4617-A538-FAA9ACA76A20}" type="parTrans" cxnId="{054086E7-0FC4-44F2-BF70-E6051F4A8C39}">
      <dgm:prSet/>
      <dgm:spPr/>
      <dgm:t>
        <a:bodyPr/>
        <a:lstStyle/>
        <a:p>
          <a:endParaRPr lang="cs-CZ"/>
        </a:p>
      </dgm:t>
    </dgm:pt>
    <dgm:pt modelId="{56A5CCF8-7C89-47ED-B7FB-A8AD6FC8E88C}" type="sibTrans" cxnId="{054086E7-0FC4-44F2-BF70-E6051F4A8C39}">
      <dgm:prSet/>
      <dgm:spPr/>
      <dgm:t>
        <a:bodyPr/>
        <a:lstStyle/>
        <a:p>
          <a:endParaRPr lang="cs-CZ"/>
        </a:p>
      </dgm:t>
    </dgm:pt>
    <dgm:pt modelId="{B2CD9222-48E0-48B1-BC34-E05248559B7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cs-CZ" sz="2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Výzvy 007 a 101 OPZ+: Podpora sociálního bydlení (2022)</a:t>
          </a:r>
        </a:p>
      </dgm:t>
    </dgm:pt>
    <dgm:pt modelId="{8D4C7B62-7DCE-41A0-8BB9-1B1B4960BCD9}" type="parTrans" cxnId="{42407AAC-CBD4-4456-8C62-88227C358079}">
      <dgm:prSet/>
      <dgm:spPr/>
      <dgm:t>
        <a:bodyPr/>
        <a:lstStyle/>
        <a:p>
          <a:endParaRPr lang="cs-CZ"/>
        </a:p>
      </dgm:t>
    </dgm:pt>
    <dgm:pt modelId="{D621C99C-8A63-41CC-8122-41E8F1C9FF16}" type="sibTrans" cxnId="{42407AAC-CBD4-4456-8C62-88227C358079}">
      <dgm:prSet/>
      <dgm:spPr/>
      <dgm:t>
        <a:bodyPr/>
        <a:lstStyle/>
        <a:p>
          <a:endParaRPr lang="cs-CZ"/>
        </a:p>
      </dgm:t>
    </dgm:pt>
    <dgm:pt modelId="{73DC7D93-1CA7-4DCB-97D6-EE63CBCC6C3B}">
      <dgm:prSet phldrT="[Text]" custT="1"/>
      <dgm:spPr/>
      <dgm:t>
        <a:bodyPr/>
        <a:lstStyle/>
        <a:p>
          <a:r>
            <a:rPr lang="cs-CZ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volnější princip </a:t>
          </a:r>
          <a:r>
            <a:rPr lang="cs-CZ" sz="20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Housing</a:t>
          </a:r>
          <a:r>
            <a:rPr lang="cs-CZ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 Led (možnost </a:t>
          </a:r>
          <a:r>
            <a:rPr lang="cs-CZ" sz="20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Housing</a:t>
          </a:r>
          <a:r>
            <a:rPr lang="cs-CZ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 </a:t>
          </a:r>
          <a:r>
            <a:rPr lang="cs-CZ" sz="20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First</a:t>
          </a:r>
          <a:r>
            <a:rPr lang="cs-CZ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)</a:t>
          </a:r>
        </a:p>
      </dgm:t>
    </dgm:pt>
    <dgm:pt modelId="{B0F9D3F4-3CE5-4797-9730-107B0E55D6FE}" type="parTrans" cxnId="{13F9345D-0D91-49A3-982B-CEC69192AD10}">
      <dgm:prSet/>
      <dgm:spPr/>
      <dgm:t>
        <a:bodyPr/>
        <a:lstStyle/>
        <a:p>
          <a:endParaRPr lang="cs-CZ"/>
        </a:p>
      </dgm:t>
    </dgm:pt>
    <dgm:pt modelId="{B8FC3B71-7BB0-4C73-80FC-59CD6C032060}" type="sibTrans" cxnId="{13F9345D-0D91-49A3-982B-CEC69192AD10}">
      <dgm:prSet/>
      <dgm:spPr/>
      <dgm:t>
        <a:bodyPr/>
        <a:lstStyle/>
        <a:p>
          <a:endParaRPr lang="cs-CZ"/>
        </a:p>
      </dgm:t>
    </dgm:pt>
    <dgm:pt modelId="{888EC100-36B2-45D5-81FD-1EA4B84C19F0}">
      <dgm:prSet custT="1"/>
      <dgm:spPr/>
      <dgm:t>
        <a:bodyPr/>
        <a:lstStyle/>
        <a:p>
          <a:r>
            <a:rPr lang="cs-CZ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zůstává „okamžité zabydlení“, širší CS, ne nutně intenzivní sociální práce</a:t>
          </a:r>
        </a:p>
      </dgm:t>
    </dgm:pt>
    <dgm:pt modelId="{52EB4CF2-EA76-48A4-89D7-F0AFAC8EB267}" type="parTrans" cxnId="{DC568224-0BBA-4A1E-9ABF-DABE0BF1244E}">
      <dgm:prSet/>
      <dgm:spPr/>
      <dgm:t>
        <a:bodyPr/>
        <a:lstStyle/>
        <a:p>
          <a:endParaRPr lang="cs-CZ"/>
        </a:p>
      </dgm:t>
    </dgm:pt>
    <dgm:pt modelId="{F18750C7-0DF5-445D-B8F8-611C57122109}" type="sibTrans" cxnId="{DC568224-0BBA-4A1E-9ABF-DABE0BF1244E}">
      <dgm:prSet/>
      <dgm:spPr/>
      <dgm:t>
        <a:bodyPr/>
        <a:lstStyle/>
        <a:p>
          <a:endParaRPr lang="cs-CZ"/>
        </a:p>
      </dgm:t>
    </dgm:pt>
    <dgm:pt modelId="{1E0EA8EA-FE52-4E5C-A66A-31BA7524319F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cs-CZ" sz="2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Výzva 64 OPZ+: Podpora sociálního bydlení (2024)</a:t>
          </a:r>
        </a:p>
      </dgm:t>
    </dgm:pt>
    <dgm:pt modelId="{6430537F-4FDD-4B14-8007-D60917801C31}" type="parTrans" cxnId="{855031A0-68A0-4244-8622-B45D684E548A}">
      <dgm:prSet/>
      <dgm:spPr/>
      <dgm:t>
        <a:bodyPr/>
        <a:lstStyle/>
        <a:p>
          <a:endParaRPr lang="cs-CZ"/>
        </a:p>
      </dgm:t>
    </dgm:pt>
    <dgm:pt modelId="{42DC23BE-346E-4E3B-A231-1954B159582A}" type="sibTrans" cxnId="{855031A0-68A0-4244-8622-B45D684E548A}">
      <dgm:prSet/>
      <dgm:spPr/>
      <dgm:t>
        <a:bodyPr/>
        <a:lstStyle/>
        <a:p>
          <a:endParaRPr lang="cs-CZ"/>
        </a:p>
      </dgm:t>
    </dgm:pt>
    <dgm:pt modelId="{2FA1685C-49B1-4114-9A52-25B6D87BAEE6}">
      <dgm:prSet custT="1"/>
      <dgm:spPr/>
      <dgm:t>
        <a:bodyPr/>
        <a:lstStyle/>
        <a:p>
          <a:r>
            <a:rPr lang="cs-CZ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opět </a:t>
          </a:r>
          <a:r>
            <a:rPr lang="cs-CZ" sz="20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Housing</a:t>
          </a:r>
          <a:r>
            <a:rPr lang="cs-CZ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 </a:t>
          </a:r>
          <a:r>
            <a:rPr lang="cs-CZ" sz="20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First</a:t>
          </a:r>
          <a:endParaRPr lang="cs-CZ" sz="2000" dirty="0"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0CFD75C5-465E-4F12-B354-510A567B0988}" type="parTrans" cxnId="{923AEA8F-3265-4D56-89E7-43199FE36475}">
      <dgm:prSet/>
      <dgm:spPr/>
      <dgm:t>
        <a:bodyPr/>
        <a:lstStyle/>
        <a:p>
          <a:endParaRPr lang="cs-CZ"/>
        </a:p>
      </dgm:t>
    </dgm:pt>
    <dgm:pt modelId="{9A34BFFC-30EF-4655-8BB7-3E4BFCA036EE}" type="sibTrans" cxnId="{923AEA8F-3265-4D56-89E7-43199FE36475}">
      <dgm:prSet/>
      <dgm:spPr/>
      <dgm:t>
        <a:bodyPr/>
        <a:lstStyle/>
        <a:p>
          <a:endParaRPr lang="cs-CZ"/>
        </a:p>
      </dgm:t>
    </dgm:pt>
    <dgm:pt modelId="{887CB469-4512-4974-B3FC-C05E55F1AAFB}">
      <dgm:prSet custT="1"/>
      <dgm:spPr/>
      <dgm:t>
        <a:bodyPr/>
        <a:lstStyle/>
        <a:p>
          <a:r>
            <a:rPr lang="cs-CZ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projekty poběží již dohromady se Zákonem o podpoře bydlení</a:t>
          </a:r>
        </a:p>
      </dgm:t>
    </dgm:pt>
    <dgm:pt modelId="{D3E91DF2-1B8D-4201-8719-91E12EEC8ECC}" type="parTrans" cxnId="{75A097A7-163A-4C7A-9662-D2A96D1FBB62}">
      <dgm:prSet/>
      <dgm:spPr/>
      <dgm:t>
        <a:bodyPr/>
        <a:lstStyle/>
        <a:p>
          <a:endParaRPr lang="cs-CZ"/>
        </a:p>
      </dgm:t>
    </dgm:pt>
    <dgm:pt modelId="{022628E4-DE00-4005-84EC-105C3153332D}" type="sibTrans" cxnId="{75A097A7-163A-4C7A-9662-D2A96D1FBB62}">
      <dgm:prSet/>
      <dgm:spPr/>
      <dgm:t>
        <a:bodyPr/>
        <a:lstStyle/>
        <a:p>
          <a:endParaRPr lang="cs-CZ"/>
        </a:p>
      </dgm:t>
    </dgm:pt>
    <dgm:pt modelId="{C61B9AC7-1E1F-4CF2-A07F-143579C22E33}" type="pres">
      <dgm:prSet presAssocID="{263A0784-7EAE-4EBC-85FD-C3DB0332D421}" presName="linear" presStyleCnt="0">
        <dgm:presLayoutVars>
          <dgm:animLvl val="lvl"/>
          <dgm:resizeHandles val="exact"/>
        </dgm:presLayoutVars>
      </dgm:prSet>
      <dgm:spPr/>
    </dgm:pt>
    <dgm:pt modelId="{56257841-111B-4329-9A51-76F48B9B4B7B}" type="pres">
      <dgm:prSet presAssocID="{F84F587E-C416-4358-8953-AFDB91C9F54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6689ABF-0A05-4F7E-9527-5E7E71261867}" type="pres">
      <dgm:prSet presAssocID="{F84F587E-C416-4358-8953-AFDB91C9F541}" presName="childText" presStyleLbl="revTx" presStyleIdx="0" presStyleCnt="3" custScaleY="81762">
        <dgm:presLayoutVars>
          <dgm:bulletEnabled val="1"/>
        </dgm:presLayoutVars>
      </dgm:prSet>
      <dgm:spPr/>
    </dgm:pt>
    <dgm:pt modelId="{90C44774-5A2B-4A41-9BDD-049A62C41A1B}" type="pres">
      <dgm:prSet presAssocID="{B2CD9222-48E0-48B1-BC34-E05248559B7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77B4C4-B9A0-432F-BEFD-ADF30A0E097D}" type="pres">
      <dgm:prSet presAssocID="{B2CD9222-48E0-48B1-BC34-E05248559B72}" presName="childText" presStyleLbl="revTx" presStyleIdx="1" presStyleCnt="3" custScaleY="119604">
        <dgm:presLayoutVars>
          <dgm:bulletEnabled val="1"/>
        </dgm:presLayoutVars>
      </dgm:prSet>
      <dgm:spPr/>
    </dgm:pt>
    <dgm:pt modelId="{C9D3DEA9-582E-4F77-BE3B-8EDC442C9FFB}" type="pres">
      <dgm:prSet presAssocID="{1E0EA8EA-FE52-4E5C-A66A-31BA7524319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6AB93E6-4544-426A-A217-86246AEF9010}" type="pres">
      <dgm:prSet presAssocID="{1E0EA8EA-FE52-4E5C-A66A-31BA7524319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C568224-0BBA-4A1E-9ABF-DABE0BF1244E}" srcId="{B2CD9222-48E0-48B1-BC34-E05248559B72}" destId="{888EC100-36B2-45D5-81FD-1EA4B84C19F0}" srcOrd="1" destOrd="0" parTransId="{52EB4CF2-EA76-48A4-89D7-F0AFAC8EB267}" sibTransId="{F18750C7-0DF5-445D-B8F8-611C57122109}"/>
    <dgm:cxn modelId="{EC363C28-272E-4170-AAD0-9F788F9B8936}" type="presOf" srcId="{887CB469-4512-4974-B3FC-C05E55F1AAFB}" destId="{A6AB93E6-4544-426A-A217-86246AEF9010}" srcOrd="0" destOrd="1" presId="urn:microsoft.com/office/officeart/2005/8/layout/vList2"/>
    <dgm:cxn modelId="{D2DB563D-6A02-440D-B61B-A66453D06702}" type="presOf" srcId="{888EC100-36B2-45D5-81FD-1EA4B84C19F0}" destId="{0E77B4C4-B9A0-432F-BEFD-ADF30A0E097D}" srcOrd="0" destOrd="1" presId="urn:microsoft.com/office/officeart/2005/8/layout/vList2"/>
    <dgm:cxn modelId="{13F9345D-0D91-49A3-982B-CEC69192AD10}" srcId="{B2CD9222-48E0-48B1-BC34-E05248559B72}" destId="{73DC7D93-1CA7-4DCB-97D6-EE63CBCC6C3B}" srcOrd="0" destOrd="0" parTransId="{B0F9D3F4-3CE5-4797-9730-107B0E55D6FE}" sibTransId="{B8FC3B71-7BB0-4C73-80FC-59CD6C032060}"/>
    <dgm:cxn modelId="{3A710545-9F55-4C44-A0CE-8E7F638136F9}" type="presOf" srcId="{1E0EA8EA-FE52-4E5C-A66A-31BA7524319F}" destId="{C9D3DEA9-582E-4F77-BE3B-8EDC442C9FFB}" srcOrd="0" destOrd="0" presId="urn:microsoft.com/office/officeart/2005/8/layout/vList2"/>
    <dgm:cxn modelId="{B52E694F-0DF4-4C96-8CC5-9C9B57BFF9FE}" type="presOf" srcId="{73DC7D93-1CA7-4DCB-97D6-EE63CBCC6C3B}" destId="{0E77B4C4-B9A0-432F-BEFD-ADF30A0E097D}" srcOrd="0" destOrd="0" presId="urn:microsoft.com/office/officeart/2005/8/layout/vList2"/>
    <dgm:cxn modelId="{C5994F7E-BCD0-46FE-B04A-39BE91EFE180}" type="presOf" srcId="{B2CD9222-48E0-48B1-BC34-E05248559B72}" destId="{90C44774-5A2B-4A41-9BDD-049A62C41A1B}" srcOrd="0" destOrd="0" presId="urn:microsoft.com/office/officeart/2005/8/layout/vList2"/>
    <dgm:cxn modelId="{923AEA8F-3265-4D56-89E7-43199FE36475}" srcId="{1E0EA8EA-FE52-4E5C-A66A-31BA7524319F}" destId="{2FA1685C-49B1-4114-9A52-25B6D87BAEE6}" srcOrd="0" destOrd="0" parTransId="{0CFD75C5-465E-4F12-B354-510A567B0988}" sibTransId="{9A34BFFC-30EF-4655-8BB7-3E4BFCA036EE}"/>
    <dgm:cxn modelId="{F9C515A0-8BD5-4FBB-B6A6-47B31FD61C76}" srcId="{263A0784-7EAE-4EBC-85FD-C3DB0332D421}" destId="{F84F587E-C416-4358-8953-AFDB91C9F541}" srcOrd="0" destOrd="0" parTransId="{B2DDF316-41D3-4D93-BF4F-F0F591ACC862}" sibTransId="{DF81D162-34C3-4E4E-886E-1FF16F7A9BB1}"/>
    <dgm:cxn modelId="{855031A0-68A0-4244-8622-B45D684E548A}" srcId="{263A0784-7EAE-4EBC-85FD-C3DB0332D421}" destId="{1E0EA8EA-FE52-4E5C-A66A-31BA7524319F}" srcOrd="2" destOrd="0" parTransId="{6430537F-4FDD-4B14-8007-D60917801C31}" sibTransId="{42DC23BE-346E-4E3B-A231-1954B159582A}"/>
    <dgm:cxn modelId="{75A097A7-163A-4C7A-9662-D2A96D1FBB62}" srcId="{1E0EA8EA-FE52-4E5C-A66A-31BA7524319F}" destId="{887CB469-4512-4974-B3FC-C05E55F1AAFB}" srcOrd="1" destOrd="0" parTransId="{D3E91DF2-1B8D-4201-8719-91E12EEC8ECC}" sibTransId="{022628E4-DE00-4005-84EC-105C3153332D}"/>
    <dgm:cxn modelId="{42407AAC-CBD4-4456-8C62-88227C358079}" srcId="{263A0784-7EAE-4EBC-85FD-C3DB0332D421}" destId="{B2CD9222-48E0-48B1-BC34-E05248559B72}" srcOrd="1" destOrd="0" parTransId="{8D4C7B62-7DCE-41A0-8BB9-1B1B4960BCD9}" sibTransId="{D621C99C-8A63-41CC-8122-41E8F1C9FF16}"/>
    <dgm:cxn modelId="{A0A81DB4-5BB2-42D9-BD7D-4C365547AEE0}" type="presOf" srcId="{F84F587E-C416-4358-8953-AFDB91C9F541}" destId="{56257841-111B-4329-9A51-76F48B9B4B7B}" srcOrd="0" destOrd="0" presId="urn:microsoft.com/office/officeart/2005/8/layout/vList2"/>
    <dgm:cxn modelId="{74C115B6-9400-42EF-BB2E-FB054794B138}" type="presOf" srcId="{50648AE0-F292-4FB4-B9E7-0098FF370C91}" destId="{A6689ABF-0A05-4F7E-9527-5E7E71261867}" srcOrd="0" destOrd="0" presId="urn:microsoft.com/office/officeart/2005/8/layout/vList2"/>
    <dgm:cxn modelId="{0FC229D4-580D-4F2B-B529-6C90E9CB491E}" type="presOf" srcId="{2FA1685C-49B1-4114-9A52-25B6D87BAEE6}" destId="{A6AB93E6-4544-426A-A217-86246AEF9010}" srcOrd="0" destOrd="0" presId="urn:microsoft.com/office/officeart/2005/8/layout/vList2"/>
    <dgm:cxn modelId="{054086E7-0FC4-44F2-BF70-E6051F4A8C39}" srcId="{F84F587E-C416-4358-8953-AFDB91C9F541}" destId="{50648AE0-F292-4FB4-B9E7-0098FF370C91}" srcOrd="0" destOrd="0" parTransId="{FD7019CE-919E-4617-A538-FAA9ACA76A20}" sibTransId="{56A5CCF8-7C89-47ED-B7FB-A8AD6FC8E88C}"/>
    <dgm:cxn modelId="{FA62F3F6-FDD3-401F-B44D-39736F0ADA18}" type="presOf" srcId="{263A0784-7EAE-4EBC-85FD-C3DB0332D421}" destId="{C61B9AC7-1E1F-4CF2-A07F-143579C22E33}" srcOrd="0" destOrd="0" presId="urn:microsoft.com/office/officeart/2005/8/layout/vList2"/>
    <dgm:cxn modelId="{54EC2B98-185C-4B1E-9427-FEAEB0BD9FBE}" type="presParOf" srcId="{C61B9AC7-1E1F-4CF2-A07F-143579C22E33}" destId="{56257841-111B-4329-9A51-76F48B9B4B7B}" srcOrd="0" destOrd="0" presId="urn:microsoft.com/office/officeart/2005/8/layout/vList2"/>
    <dgm:cxn modelId="{ABB2568E-E92D-4BCD-B91B-71A9DBBCCF88}" type="presParOf" srcId="{C61B9AC7-1E1F-4CF2-A07F-143579C22E33}" destId="{A6689ABF-0A05-4F7E-9527-5E7E71261867}" srcOrd="1" destOrd="0" presId="urn:microsoft.com/office/officeart/2005/8/layout/vList2"/>
    <dgm:cxn modelId="{CC22AA2F-1CC0-4A3A-A48C-EB75CF855B4B}" type="presParOf" srcId="{C61B9AC7-1E1F-4CF2-A07F-143579C22E33}" destId="{90C44774-5A2B-4A41-9BDD-049A62C41A1B}" srcOrd="2" destOrd="0" presId="urn:microsoft.com/office/officeart/2005/8/layout/vList2"/>
    <dgm:cxn modelId="{D3EDFDF2-1251-4263-A904-590086350FC9}" type="presParOf" srcId="{C61B9AC7-1E1F-4CF2-A07F-143579C22E33}" destId="{0E77B4C4-B9A0-432F-BEFD-ADF30A0E097D}" srcOrd="3" destOrd="0" presId="urn:microsoft.com/office/officeart/2005/8/layout/vList2"/>
    <dgm:cxn modelId="{2D2DB72D-2B92-40D5-9C8E-D371F4D93401}" type="presParOf" srcId="{C61B9AC7-1E1F-4CF2-A07F-143579C22E33}" destId="{C9D3DEA9-582E-4F77-BE3B-8EDC442C9FFB}" srcOrd="4" destOrd="0" presId="urn:microsoft.com/office/officeart/2005/8/layout/vList2"/>
    <dgm:cxn modelId="{415C2093-50D1-4790-80B1-A9747087F81E}" type="presParOf" srcId="{C61B9AC7-1E1F-4CF2-A07F-143579C22E33}" destId="{A6AB93E6-4544-426A-A217-86246AEF901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3A0784-7EAE-4EBC-85FD-C3DB0332D4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84F587E-C416-4358-8953-AFDB91C9F54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cs-CZ" sz="2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Výzva 108 OPZ: Podpora programu </a:t>
          </a:r>
          <a:r>
            <a:rPr lang="cs-CZ" sz="25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Housing</a:t>
          </a:r>
          <a:r>
            <a:rPr lang="cs-CZ" sz="2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cs-CZ" sz="25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First</a:t>
          </a:r>
          <a:r>
            <a:rPr lang="cs-CZ" sz="2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(2018)</a:t>
          </a:r>
        </a:p>
      </dgm:t>
    </dgm:pt>
    <dgm:pt modelId="{B2DDF316-41D3-4D93-BF4F-F0F591ACC862}" type="parTrans" cxnId="{F9C515A0-8BD5-4FBB-B6A6-47B31FD61C76}">
      <dgm:prSet/>
      <dgm:spPr/>
      <dgm:t>
        <a:bodyPr/>
        <a:lstStyle/>
        <a:p>
          <a:endParaRPr lang="cs-CZ"/>
        </a:p>
      </dgm:t>
    </dgm:pt>
    <dgm:pt modelId="{DF81D162-34C3-4E4E-886E-1FF16F7A9BB1}" type="sibTrans" cxnId="{F9C515A0-8BD5-4FBB-B6A6-47B31FD61C76}">
      <dgm:prSet/>
      <dgm:spPr/>
      <dgm:t>
        <a:bodyPr/>
        <a:lstStyle/>
        <a:p>
          <a:endParaRPr lang="cs-CZ"/>
        </a:p>
      </dgm:t>
    </dgm:pt>
    <dgm:pt modelId="{50648AE0-F292-4FB4-B9E7-0098FF370C91}">
      <dgm:prSet phldrT="[Text]" custT="1"/>
      <dgm:spPr/>
      <dgm:t>
        <a:bodyPr/>
        <a:lstStyle/>
        <a:p>
          <a:r>
            <a:rPr lang="cs-CZ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první výzva, co se zaměřovala přímo na koncept HF a testovala ho ve větším rozsahu</a:t>
          </a:r>
        </a:p>
      </dgm:t>
    </dgm:pt>
    <dgm:pt modelId="{FD7019CE-919E-4617-A538-FAA9ACA76A20}" type="parTrans" cxnId="{054086E7-0FC4-44F2-BF70-E6051F4A8C39}">
      <dgm:prSet/>
      <dgm:spPr/>
      <dgm:t>
        <a:bodyPr/>
        <a:lstStyle/>
        <a:p>
          <a:endParaRPr lang="cs-CZ"/>
        </a:p>
      </dgm:t>
    </dgm:pt>
    <dgm:pt modelId="{56A5CCF8-7C89-47ED-B7FB-A8AD6FC8E88C}" type="sibTrans" cxnId="{054086E7-0FC4-44F2-BF70-E6051F4A8C39}">
      <dgm:prSet/>
      <dgm:spPr/>
      <dgm:t>
        <a:bodyPr/>
        <a:lstStyle/>
        <a:p>
          <a:endParaRPr lang="cs-CZ"/>
        </a:p>
      </dgm:t>
    </dgm:pt>
    <dgm:pt modelId="{B2CD9222-48E0-48B1-BC34-E05248559B7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cs-CZ" sz="2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Výzvy 007 a 101 OPZ+: Podpora sociálního bydlení (2022)</a:t>
          </a:r>
        </a:p>
      </dgm:t>
    </dgm:pt>
    <dgm:pt modelId="{8D4C7B62-7DCE-41A0-8BB9-1B1B4960BCD9}" type="parTrans" cxnId="{42407AAC-CBD4-4456-8C62-88227C358079}">
      <dgm:prSet/>
      <dgm:spPr/>
      <dgm:t>
        <a:bodyPr/>
        <a:lstStyle/>
        <a:p>
          <a:endParaRPr lang="cs-CZ"/>
        </a:p>
      </dgm:t>
    </dgm:pt>
    <dgm:pt modelId="{D621C99C-8A63-41CC-8122-41E8F1C9FF16}" type="sibTrans" cxnId="{42407AAC-CBD4-4456-8C62-88227C358079}">
      <dgm:prSet/>
      <dgm:spPr/>
      <dgm:t>
        <a:bodyPr/>
        <a:lstStyle/>
        <a:p>
          <a:endParaRPr lang="cs-CZ"/>
        </a:p>
      </dgm:t>
    </dgm:pt>
    <dgm:pt modelId="{73DC7D93-1CA7-4DCB-97D6-EE63CBCC6C3B}">
      <dgm:prSet phldrT="[Text]" custT="1"/>
      <dgm:spPr/>
      <dgm:t>
        <a:bodyPr/>
        <a:lstStyle/>
        <a:p>
          <a:r>
            <a:rPr lang="cs-CZ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volnější princip </a:t>
          </a:r>
          <a:r>
            <a:rPr lang="cs-CZ" sz="20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Housing</a:t>
          </a:r>
          <a:r>
            <a:rPr lang="cs-CZ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 Led (možnost </a:t>
          </a:r>
          <a:r>
            <a:rPr lang="cs-CZ" sz="20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Housing</a:t>
          </a:r>
          <a:r>
            <a:rPr lang="cs-CZ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 </a:t>
          </a:r>
          <a:r>
            <a:rPr lang="cs-CZ" sz="20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First</a:t>
          </a:r>
          <a:r>
            <a:rPr lang="cs-CZ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)</a:t>
          </a:r>
        </a:p>
      </dgm:t>
    </dgm:pt>
    <dgm:pt modelId="{B0F9D3F4-3CE5-4797-9730-107B0E55D6FE}" type="parTrans" cxnId="{13F9345D-0D91-49A3-982B-CEC69192AD10}">
      <dgm:prSet/>
      <dgm:spPr/>
      <dgm:t>
        <a:bodyPr/>
        <a:lstStyle/>
        <a:p>
          <a:endParaRPr lang="cs-CZ"/>
        </a:p>
      </dgm:t>
    </dgm:pt>
    <dgm:pt modelId="{B8FC3B71-7BB0-4C73-80FC-59CD6C032060}" type="sibTrans" cxnId="{13F9345D-0D91-49A3-982B-CEC69192AD10}">
      <dgm:prSet/>
      <dgm:spPr/>
      <dgm:t>
        <a:bodyPr/>
        <a:lstStyle/>
        <a:p>
          <a:endParaRPr lang="cs-CZ"/>
        </a:p>
      </dgm:t>
    </dgm:pt>
    <dgm:pt modelId="{888EC100-36B2-45D5-81FD-1EA4B84C19F0}">
      <dgm:prSet custT="1"/>
      <dgm:spPr/>
      <dgm:t>
        <a:bodyPr/>
        <a:lstStyle/>
        <a:p>
          <a:r>
            <a:rPr lang="cs-CZ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zůstává „okamžité zabydlení“, širší CS, ne nutně intenzivní sociální práce</a:t>
          </a:r>
        </a:p>
      </dgm:t>
    </dgm:pt>
    <dgm:pt modelId="{52EB4CF2-EA76-48A4-89D7-F0AFAC8EB267}" type="parTrans" cxnId="{DC568224-0BBA-4A1E-9ABF-DABE0BF1244E}">
      <dgm:prSet/>
      <dgm:spPr/>
      <dgm:t>
        <a:bodyPr/>
        <a:lstStyle/>
        <a:p>
          <a:endParaRPr lang="cs-CZ"/>
        </a:p>
      </dgm:t>
    </dgm:pt>
    <dgm:pt modelId="{F18750C7-0DF5-445D-B8F8-611C57122109}" type="sibTrans" cxnId="{DC568224-0BBA-4A1E-9ABF-DABE0BF1244E}">
      <dgm:prSet/>
      <dgm:spPr/>
      <dgm:t>
        <a:bodyPr/>
        <a:lstStyle/>
        <a:p>
          <a:endParaRPr lang="cs-CZ"/>
        </a:p>
      </dgm:t>
    </dgm:pt>
    <dgm:pt modelId="{1E0EA8EA-FE52-4E5C-A66A-31BA7524319F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cs-CZ" sz="2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Výzva 64 OPZ+: Podpora sociálního bydlení (2024)</a:t>
          </a:r>
        </a:p>
      </dgm:t>
    </dgm:pt>
    <dgm:pt modelId="{6430537F-4FDD-4B14-8007-D60917801C31}" type="parTrans" cxnId="{855031A0-68A0-4244-8622-B45D684E548A}">
      <dgm:prSet/>
      <dgm:spPr/>
      <dgm:t>
        <a:bodyPr/>
        <a:lstStyle/>
        <a:p>
          <a:endParaRPr lang="cs-CZ"/>
        </a:p>
      </dgm:t>
    </dgm:pt>
    <dgm:pt modelId="{42DC23BE-346E-4E3B-A231-1954B159582A}" type="sibTrans" cxnId="{855031A0-68A0-4244-8622-B45D684E548A}">
      <dgm:prSet/>
      <dgm:spPr/>
      <dgm:t>
        <a:bodyPr/>
        <a:lstStyle/>
        <a:p>
          <a:endParaRPr lang="cs-CZ"/>
        </a:p>
      </dgm:t>
    </dgm:pt>
    <dgm:pt modelId="{2FA1685C-49B1-4114-9A52-25B6D87BAEE6}">
      <dgm:prSet custT="1"/>
      <dgm:spPr/>
      <dgm:t>
        <a:bodyPr/>
        <a:lstStyle/>
        <a:p>
          <a:r>
            <a:rPr lang="cs-CZ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opět </a:t>
          </a:r>
          <a:r>
            <a:rPr lang="cs-CZ" sz="20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Housing</a:t>
          </a:r>
          <a:r>
            <a:rPr lang="cs-CZ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 </a:t>
          </a:r>
          <a:r>
            <a:rPr lang="cs-CZ" sz="20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First</a:t>
          </a:r>
          <a:endParaRPr lang="cs-CZ" sz="2000" dirty="0"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0CFD75C5-465E-4F12-B354-510A567B0988}" type="parTrans" cxnId="{923AEA8F-3265-4D56-89E7-43199FE36475}">
      <dgm:prSet/>
      <dgm:spPr/>
      <dgm:t>
        <a:bodyPr/>
        <a:lstStyle/>
        <a:p>
          <a:endParaRPr lang="cs-CZ"/>
        </a:p>
      </dgm:t>
    </dgm:pt>
    <dgm:pt modelId="{9A34BFFC-30EF-4655-8BB7-3E4BFCA036EE}" type="sibTrans" cxnId="{923AEA8F-3265-4D56-89E7-43199FE36475}">
      <dgm:prSet/>
      <dgm:spPr/>
      <dgm:t>
        <a:bodyPr/>
        <a:lstStyle/>
        <a:p>
          <a:endParaRPr lang="cs-CZ"/>
        </a:p>
      </dgm:t>
    </dgm:pt>
    <dgm:pt modelId="{887CB469-4512-4974-B3FC-C05E55F1AAFB}">
      <dgm:prSet custT="1"/>
      <dgm:spPr/>
      <dgm:t>
        <a:bodyPr/>
        <a:lstStyle/>
        <a:p>
          <a:r>
            <a:rPr lang="cs-CZ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projekty poběží již dohromady se Zákonem o podpoře bydlení</a:t>
          </a:r>
        </a:p>
      </dgm:t>
    </dgm:pt>
    <dgm:pt modelId="{D3E91DF2-1B8D-4201-8719-91E12EEC8ECC}" type="parTrans" cxnId="{75A097A7-163A-4C7A-9662-D2A96D1FBB62}">
      <dgm:prSet/>
      <dgm:spPr/>
      <dgm:t>
        <a:bodyPr/>
        <a:lstStyle/>
        <a:p>
          <a:endParaRPr lang="cs-CZ"/>
        </a:p>
      </dgm:t>
    </dgm:pt>
    <dgm:pt modelId="{022628E4-DE00-4005-84EC-105C3153332D}" type="sibTrans" cxnId="{75A097A7-163A-4C7A-9662-D2A96D1FBB62}">
      <dgm:prSet/>
      <dgm:spPr/>
      <dgm:t>
        <a:bodyPr/>
        <a:lstStyle/>
        <a:p>
          <a:endParaRPr lang="cs-CZ"/>
        </a:p>
      </dgm:t>
    </dgm:pt>
    <dgm:pt modelId="{C61B9AC7-1E1F-4CF2-A07F-143579C22E33}" type="pres">
      <dgm:prSet presAssocID="{263A0784-7EAE-4EBC-85FD-C3DB0332D421}" presName="linear" presStyleCnt="0">
        <dgm:presLayoutVars>
          <dgm:animLvl val="lvl"/>
          <dgm:resizeHandles val="exact"/>
        </dgm:presLayoutVars>
      </dgm:prSet>
      <dgm:spPr/>
    </dgm:pt>
    <dgm:pt modelId="{56257841-111B-4329-9A51-76F48B9B4B7B}" type="pres">
      <dgm:prSet presAssocID="{F84F587E-C416-4358-8953-AFDB91C9F54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6689ABF-0A05-4F7E-9527-5E7E71261867}" type="pres">
      <dgm:prSet presAssocID="{F84F587E-C416-4358-8953-AFDB91C9F541}" presName="childText" presStyleLbl="revTx" presStyleIdx="0" presStyleCnt="3" custScaleY="81762">
        <dgm:presLayoutVars>
          <dgm:bulletEnabled val="1"/>
        </dgm:presLayoutVars>
      </dgm:prSet>
      <dgm:spPr/>
    </dgm:pt>
    <dgm:pt modelId="{90C44774-5A2B-4A41-9BDD-049A62C41A1B}" type="pres">
      <dgm:prSet presAssocID="{B2CD9222-48E0-48B1-BC34-E05248559B7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77B4C4-B9A0-432F-BEFD-ADF30A0E097D}" type="pres">
      <dgm:prSet presAssocID="{B2CD9222-48E0-48B1-BC34-E05248559B72}" presName="childText" presStyleLbl="revTx" presStyleIdx="1" presStyleCnt="3" custScaleY="119604">
        <dgm:presLayoutVars>
          <dgm:bulletEnabled val="1"/>
        </dgm:presLayoutVars>
      </dgm:prSet>
      <dgm:spPr/>
    </dgm:pt>
    <dgm:pt modelId="{C9D3DEA9-582E-4F77-BE3B-8EDC442C9FFB}" type="pres">
      <dgm:prSet presAssocID="{1E0EA8EA-FE52-4E5C-A66A-31BA7524319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6AB93E6-4544-426A-A217-86246AEF9010}" type="pres">
      <dgm:prSet presAssocID="{1E0EA8EA-FE52-4E5C-A66A-31BA7524319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C568224-0BBA-4A1E-9ABF-DABE0BF1244E}" srcId="{B2CD9222-48E0-48B1-BC34-E05248559B72}" destId="{888EC100-36B2-45D5-81FD-1EA4B84C19F0}" srcOrd="1" destOrd="0" parTransId="{52EB4CF2-EA76-48A4-89D7-F0AFAC8EB267}" sibTransId="{F18750C7-0DF5-445D-B8F8-611C57122109}"/>
    <dgm:cxn modelId="{EC363C28-272E-4170-AAD0-9F788F9B8936}" type="presOf" srcId="{887CB469-4512-4974-B3FC-C05E55F1AAFB}" destId="{A6AB93E6-4544-426A-A217-86246AEF9010}" srcOrd="0" destOrd="1" presId="urn:microsoft.com/office/officeart/2005/8/layout/vList2"/>
    <dgm:cxn modelId="{D2DB563D-6A02-440D-B61B-A66453D06702}" type="presOf" srcId="{888EC100-36B2-45D5-81FD-1EA4B84C19F0}" destId="{0E77B4C4-B9A0-432F-BEFD-ADF30A0E097D}" srcOrd="0" destOrd="1" presId="urn:microsoft.com/office/officeart/2005/8/layout/vList2"/>
    <dgm:cxn modelId="{13F9345D-0D91-49A3-982B-CEC69192AD10}" srcId="{B2CD9222-48E0-48B1-BC34-E05248559B72}" destId="{73DC7D93-1CA7-4DCB-97D6-EE63CBCC6C3B}" srcOrd="0" destOrd="0" parTransId="{B0F9D3F4-3CE5-4797-9730-107B0E55D6FE}" sibTransId="{B8FC3B71-7BB0-4C73-80FC-59CD6C032060}"/>
    <dgm:cxn modelId="{3A710545-9F55-4C44-A0CE-8E7F638136F9}" type="presOf" srcId="{1E0EA8EA-FE52-4E5C-A66A-31BA7524319F}" destId="{C9D3DEA9-582E-4F77-BE3B-8EDC442C9FFB}" srcOrd="0" destOrd="0" presId="urn:microsoft.com/office/officeart/2005/8/layout/vList2"/>
    <dgm:cxn modelId="{B52E694F-0DF4-4C96-8CC5-9C9B57BFF9FE}" type="presOf" srcId="{73DC7D93-1CA7-4DCB-97D6-EE63CBCC6C3B}" destId="{0E77B4C4-B9A0-432F-BEFD-ADF30A0E097D}" srcOrd="0" destOrd="0" presId="urn:microsoft.com/office/officeart/2005/8/layout/vList2"/>
    <dgm:cxn modelId="{C5994F7E-BCD0-46FE-B04A-39BE91EFE180}" type="presOf" srcId="{B2CD9222-48E0-48B1-BC34-E05248559B72}" destId="{90C44774-5A2B-4A41-9BDD-049A62C41A1B}" srcOrd="0" destOrd="0" presId="urn:microsoft.com/office/officeart/2005/8/layout/vList2"/>
    <dgm:cxn modelId="{923AEA8F-3265-4D56-89E7-43199FE36475}" srcId="{1E0EA8EA-FE52-4E5C-A66A-31BA7524319F}" destId="{2FA1685C-49B1-4114-9A52-25B6D87BAEE6}" srcOrd="0" destOrd="0" parTransId="{0CFD75C5-465E-4F12-B354-510A567B0988}" sibTransId="{9A34BFFC-30EF-4655-8BB7-3E4BFCA036EE}"/>
    <dgm:cxn modelId="{F9C515A0-8BD5-4FBB-B6A6-47B31FD61C76}" srcId="{263A0784-7EAE-4EBC-85FD-C3DB0332D421}" destId="{F84F587E-C416-4358-8953-AFDB91C9F541}" srcOrd="0" destOrd="0" parTransId="{B2DDF316-41D3-4D93-BF4F-F0F591ACC862}" sibTransId="{DF81D162-34C3-4E4E-886E-1FF16F7A9BB1}"/>
    <dgm:cxn modelId="{855031A0-68A0-4244-8622-B45D684E548A}" srcId="{263A0784-7EAE-4EBC-85FD-C3DB0332D421}" destId="{1E0EA8EA-FE52-4E5C-A66A-31BA7524319F}" srcOrd="2" destOrd="0" parTransId="{6430537F-4FDD-4B14-8007-D60917801C31}" sibTransId="{42DC23BE-346E-4E3B-A231-1954B159582A}"/>
    <dgm:cxn modelId="{75A097A7-163A-4C7A-9662-D2A96D1FBB62}" srcId="{1E0EA8EA-FE52-4E5C-A66A-31BA7524319F}" destId="{887CB469-4512-4974-B3FC-C05E55F1AAFB}" srcOrd="1" destOrd="0" parTransId="{D3E91DF2-1B8D-4201-8719-91E12EEC8ECC}" sibTransId="{022628E4-DE00-4005-84EC-105C3153332D}"/>
    <dgm:cxn modelId="{42407AAC-CBD4-4456-8C62-88227C358079}" srcId="{263A0784-7EAE-4EBC-85FD-C3DB0332D421}" destId="{B2CD9222-48E0-48B1-BC34-E05248559B72}" srcOrd="1" destOrd="0" parTransId="{8D4C7B62-7DCE-41A0-8BB9-1B1B4960BCD9}" sibTransId="{D621C99C-8A63-41CC-8122-41E8F1C9FF16}"/>
    <dgm:cxn modelId="{A0A81DB4-5BB2-42D9-BD7D-4C365547AEE0}" type="presOf" srcId="{F84F587E-C416-4358-8953-AFDB91C9F541}" destId="{56257841-111B-4329-9A51-76F48B9B4B7B}" srcOrd="0" destOrd="0" presId="urn:microsoft.com/office/officeart/2005/8/layout/vList2"/>
    <dgm:cxn modelId="{74C115B6-9400-42EF-BB2E-FB054794B138}" type="presOf" srcId="{50648AE0-F292-4FB4-B9E7-0098FF370C91}" destId="{A6689ABF-0A05-4F7E-9527-5E7E71261867}" srcOrd="0" destOrd="0" presId="urn:microsoft.com/office/officeart/2005/8/layout/vList2"/>
    <dgm:cxn modelId="{0FC229D4-580D-4F2B-B529-6C90E9CB491E}" type="presOf" srcId="{2FA1685C-49B1-4114-9A52-25B6D87BAEE6}" destId="{A6AB93E6-4544-426A-A217-86246AEF9010}" srcOrd="0" destOrd="0" presId="urn:microsoft.com/office/officeart/2005/8/layout/vList2"/>
    <dgm:cxn modelId="{054086E7-0FC4-44F2-BF70-E6051F4A8C39}" srcId="{F84F587E-C416-4358-8953-AFDB91C9F541}" destId="{50648AE0-F292-4FB4-B9E7-0098FF370C91}" srcOrd="0" destOrd="0" parTransId="{FD7019CE-919E-4617-A538-FAA9ACA76A20}" sibTransId="{56A5CCF8-7C89-47ED-B7FB-A8AD6FC8E88C}"/>
    <dgm:cxn modelId="{FA62F3F6-FDD3-401F-B44D-39736F0ADA18}" type="presOf" srcId="{263A0784-7EAE-4EBC-85FD-C3DB0332D421}" destId="{C61B9AC7-1E1F-4CF2-A07F-143579C22E33}" srcOrd="0" destOrd="0" presId="urn:microsoft.com/office/officeart/2005/8/layout/vList2"/>
    <dgm:cxn modelId="{54EC2B98-185C-4B1E-9427-FEAEB0BD9FBE}" type="presParOf" srcId="{C61B9AC7-1E1F-4CF2-A07F-143579C22E33}" destId="{56257841-111B-4329-9A51-76F48B9B4B7B}" srcOrd="0" destOrd="0" presId="urn:microsoft.com/office/officeart/2005/8/layout/vList2"/>
    <dgm:cxn modelId="{ABB2568E-E92D-4BCD-B91B-71A9DBBCCF88}" type="presParOf" srcId="{C61B9AC7-1E1F-4CF2-A07F-143579C22E33}" destId="{A6689ABF-0A05-4F7E-9527-5E7E71261867}" srcOrd="1" destOrd="0" presId="urn:microsoft.com/office/officeart/2005/8/layout/vList2"/>
    <dgm:cxn modelId="{CC22AA2F-1CC0-4A3A-A48C-EB75CF855B4B}" type="presParOf" srcId="{C61B9AC7-1E1F-4CF2-A07F-143579C22E33}" destId="{90C44774-5A2B-4A41-9BDD-049A62C41A1B}" srcOrd="2" destOrd="0" presId="urn:microsoft.com/office/officeart/2005/8/layout/vList2"/>
    <dgm:cxn modelId="{D3EDFDF2-1251-4263-A904-590086350FC9}" type="presParOf" srcId="{C61B9AC7-1E1F-4CF2-A07F-143579C22E33}" destId="{0E77B4C4-B9A0-432F-BEFD-ADF30A0E097D}" srcOrd="3" destOrd="0" presId="urn:microsoft.com/office/officeart/2005/8/layout/vList2"/>
    <dgm:cxn modelId="{2D2DB72D-2B92-40D5-9C8E-D371F4D93401}" type="presParOf" srcId="{C61B9AC7-1E1F-4CF2-A07F-143579C22E33}" destId="{C9D3DEA9-582E-4F77-BE3B-8EDC442C9FFB}" srcOrd="4" destOrd="0" presId="urn:microsoft.com/office/officeart/2005/8/layout/vList2"/>
    <dgm:cxn modelId="{415C2093-50D1-4790-80B1-A9747087F81E}" type="presParOf" srcId="{C61B9AC7-1E1F-4CF2-A07F-143579C22E33}" destId="{A6AB93E6-4544-426A-A217-86246AEF901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3A0784-7EAE-4EBC-85FD-C3DB0332D4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84F587E-C416-4358-8953-AFDB91C9F54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cs-CZ" sz="2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Výzva 108 OPZ: Podpora programu </a:t>
          </a:r>
          <a:r>
            <a:rPr lang="cs-CZ" sz="25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Housing</a:t>
          </a:r>
          <a:r>
            <a:rPr lang="cs-CZ" sz="2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cs-CZ" sz="25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First</a:t>
          </a:r>
          <a:r>
            <a:rPr lang="cs-CZ" sz="2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(2018)</a:t>
          </a:r>
        </a:p>
      </dgm:t>
    </dgm:pt>
    <dgm:pt modelId="{B2DDF316-41D3-4D93-BF4F-F0F591ACC862}" type="parTrans" cxnId="{F9C515A0-8BD5-4FBB-B6A6-47B31FD61C76}">
      <dgm:prSet/>
      <dgm:spPr/>
      <dgm:t>
        <a:bodyPr/>
        <a:lstStyle/>
        <a:p>
          <a:endParaRPr lang="cs-CZ"/>
        </a:p>
      </dgm:t>
    </dgm:pt>
    <dgm:pt modelId="{DF81D162-34C3-4E4E-886E-1FF16F7A9BB1}" type="sibTrans" cxnId="{F9C515A0-8BD5-4FBB-B6A6-47B31FD61C76}">
      <dgm:prSet/>
      <dgm:spPr/>
      <dgm:t>
        <a:bodyPr/>
        <a:lstStyle/>
        <a:p>
          <a:endParaRPr lang="cs-CZ"/>
        </a:p>
      </dgm:t>
    </dgm:pt>
    <dgm:pt modelId="{50648AE0-F292-4FB4-B9E7-0098FF370C91}">
      <dgm:prSet phldrT="[Text]" custT="1"/>
      <dgm:spPr/>
      <dgm:t>
        <a:bodyPr/>
        <a:lstStyle/>
        <a:p>
          <a:r>
            <a:rPr lang="cs-CZ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první výzva, co se zaměřovala přímo na koncept HF a testovala ho ve větším rozsahu</a:t>
          </a:r>
        </a:p>
      </dgm:t>
    </dgm:pt>
    <dgm:pt modelId="{FD7019CE-919E-4617-A538-FAA9ACA76A20}" type="parTrans" cxnId="{054086E7-0FC4-44F2-BF70-E6051F4A8C39}">
      <dgm:prSet/>
      <dgm:spPr/>
      <dgm:t>
        <a:bodyPr/>
        <a:lstStyle/>
        <a:p>
          <a:endParaRPr lang="cs-CZ"/>
        </a:p>
      </dgm:t>
    </dgm:pt>
    <dgm:pt modelId="{56A5CCF8-7C89-47ED-B7FB-A8AD6FC8E88C}" type="sibTrans" cxnId="{054086E7-0FC4-44F2-BF70-E6051F4A8C39}">
      <dgm:prSet/>
      <dgm:spPr/>
      <dgm:t>
        <a:bodyPr/>
        <a:lstStyle/>
        <a:p>
          <a:endParaRPr lang="cs-CZ"/>
        </a:p>
      </dgm:t>
    </dgm:pt>
    <dgm:pt modelId="{B2CD9222-48E0-48B1-BC34-E05248559B7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cs-CZ" sz="2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Výzvy 007 a 101 OPZ+: Podpora sociálního bydlení (2022)</a:t>
          </a:r>
        </a:p>
      </dgm:t>
    </dgm:pt>
    <dgm:pt modelId="{8D4C7B62-7DCE-41A0-8BB9-1B1B4960BCD9}" type="parTrans" cxnId="{42407AAC-CBD4-4456-8C62-88227C358079}">
      <dgm:prSet/>
      <dgm:spPr/>
      <dgm:t>
        <a:bodyPr/>
        <a:lstStyle/>
        <a:p>
          <a:endParaRPr lang="cs-CZ"/>
        </a:p>
      </dgm:t>
    </dgm:pt>
    <dgm:pt modelId="{D621C99C-8A63-41CC-8122-41E8F1C9FF16}" type="sibTrans" cxnId="{42407AAC-CBD4-4456-8C62-88227C358079}">
      <dgm:prSet/>
      <dgm:spPr/>
      <dgm:t>
        <a:bodyPr/>
        <a:lstStyle/>
        <a:p>
          <a:endParaRPr lang="cs-CZ"/>
        </a:p>
      </dgm:t>
    </dgm:pt>
    <dgm:pt modelId="{73DC7D93-1CA7-4DCB-97D6-EE63CBCC6C3B}">
      <dgm:prSet phldrT="[Text]" custT="1"/>
      <dgm:spPr/>
      <dgm:t>
        <a:bodyPr/>
        <a:lstStyle/>
        <a:p>
          <a:r>
            <a:rPr lang="cs-CZ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volnější princip </a:t>
          </a:r>
          <a:r>
            <a:rPr lang="cs-CZ" sz="20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Housing</a:t>
          </a:r>
          <a:r>
            <a:rPr lang="cs-CZ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 Led (možnost </a:t>
          </a:r>
          <a:r>
            <a:rPr lang="cs-CZ" sz="20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Housing</a:t>
          </a:r>
          <a:r>
            <a:rPr lang="cs-CZ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 </a:t>
          </a:r>
          <a:r>
            <a:rPr lang="cs-CZ" sz="20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First</a:t>
          </a:r>
          <a:r>
            <a:rPr lang="cs-CZ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)</a:t>
          </a:r>
        </a:p>
      </dgm:t>
    </dgm:pt>
    <dgm:pt modelId="{B0F9D3F4-3CE5-4797-9730-107B0E55D6FE}" type="parTrans" cxnId="{13F9345D-0D91-49A3-982B-CEC69192AD10}">
      <dgm:prSet/>
      <dgm:spPr/>
      <dgm:t>
        <a:bodyPr/>
        <a:lstStyle/>
        <a:p>
          <a:endParaRPr lang="cs-CZ"/>
        </a:p>
      </dgm:t>
    </dgm:pt>
    <dgm:pt modelId="{B8FC3B71-7BB0-4C73-80FC-59CD6C032060}" type="sibTrans" cxnId="{13F9345D-0D91-49A3-982B-CEC69192AD10}">
      <dgm:prSet/>
      <dgm:spPr/>
      <dgm:t>
        <a:bodyPr/>
        <a:lstStyle/>
        <a:p>
          <a:endParaRPr lang="cs-CZ"/>
        </a:p>
      </dgm:t>
    </dgm:pt>
    <dgm:pt modelId="{888EC100-36B2-45D5-81FD-1EA4B84C19F0}">
      <dgm:prSet custT="1"/>
      <dgm:spPr/>
      <dgm:t>
        <a:bodyPr/>
        <a:lstStyle/>
        <a:p>
          <a:r>
            <a:rPr lang="cs-CZ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zůstává „okamžité zabydlení“, širší CS, ne nutně intenzivní sociální práce</a:t>
          </a:r>
        </a:p>
      </dgm:t>
    </dgm:pt>
    <dgm:pt modelId="{52EB4CF2-EA76-48A4-89D7-F0AFAC8EB267}" type="parTrans" cxnId="{DC568224-0BBA-4A1E-9ABF-DABE0BF1244E}">
      <dgm:prSet/>
      <dgm:spPr/>
      <dgm:t>
        <a:bodyPr/>
        <a:lstStyle/>
        <a:p>
          <a:endParaRPr lang="cs-CZ"/>
        </a:p>
      </dgm:t>
    </dgm:pt>
    <dgm:pt modelId="{F18750C7-0DF5-445D-B8F8-611C57122109}" type="sibTrans" cxnId="{DC568224-0BBA-4A1E-9ABF-DABE0BF1244E}">
      <dgm:prSet/>
      <dgm:spPr/>
      <dgm:t>
        <a:bodyPr/>
        <a:lstStyle/>
        <a:p>
          <a:endParaRPr lang="cs-CZ"/>
        </a:p>
      </dgm:t>
    </dgm:pt>
    <dgm:pt modelId="{1E0EA8EA-FE52-4E5C-A66A-31BA7524319F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cs-CZ" sz="25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Výzva 64 OPZ+: Podpora sociálního bydlení (2024)</a:t>
          </a:r>
        </a:p>
      </dgm:t>
    </dgm:pt>
    <dgm:pt modelId="{6430537F-4FDD-4B14-8007-D60917801C31}" type="parTrans" cxnId="{855031A0-68A0-4244-8622-B45D684E548A}">
      <dgm:prSet/>
      <dgm:spPr/>
      <dgm:t>
        <a:bodyPr/>
        <a:lstStyle/>
        <a:p>
          <a:endParaRPr lang="cs-CZ"/>
        </a:p>
      </dgm:t>
    </dgm:pt>
    <dgm:pt modelId="{42DC23BE-346E-4E3B-A231-1954B159582A}" type="sibTrans" cxnId="{855031A0-68A0-4244-8622-B45D684E548A}">
      <dgm:prSet/>
      <dgm:spPr/>
      <dgm:t>
        <a:bodyPr/>
        <a:lstStyle/>
        <a:p>
          <a:endParaRPr lang="cs-CZ"/>
        </a:p>
      </dgm:t>
    </dgm:pt>
    <dgm:pt modelId="{2FA1685C-49B1-4114-9A52-25B6D87BAEE6}">
      <dgm:prSet custT="1"/>
      <dgm:spPr/>
      <dgm:t>
        <a:bodyPr/>
        <a:lstStyle/>
        <a:p>
          <a:r>
            <a:rPr lang="cs-CZ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opět </a:t>
          </a:r>
          <a:r>
            <a:rPr lang="cs-CZ" sz="20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Housing</a:t>
          </a:r>
          <a:r>
            <a:rPr lang="cs-CZ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 </a:t>
          </a:r>
          <a:r>
            <a:rPr lang="cs-CZ" sz="20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First</a:t>
          </a:r>
          <a:endParaRPr lang="cs-CZ" sz="2000" dirty="0"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</dgm:t>
    </dgm:pt>
    <dgm:pt modelId="{0CFD75C5-465E-4F12-B354-510A567B0988}" type="parTrans" cxnId="{923AEA8F-3265-4D56-89E7-43199FE36475}">
      <dgm:prSet/>
      <dgm:spPr/>
      <dgm:t>
        <a:bodyPr/>
        <a:lstStyle/>
        <a:p>
          <a:endParaRPr lang="cs-CZ"/>
        </a:p>
      </dgm:t>
    </dgm:pt>
    <dgm:pt modelId="{9A34BFFC-30EF-4655-8BB7-3E4BFCA036EE}" type="sibTrans" cxnId="{923AEA8F-3265-4D56-89E7-43199FE36475}">
      <dgm:prSet/>
      <dgm:spPr/>
      <dgm:t>
        <a:bodyPr/>
        <a:lstStyle/>
        <a:p>
          <a:endParaRPr lang="cs-CZ"/>
        </a:p>
      </dgm:t>
    </dgm:pt>
    <dgm:pt modelId="{887CB469-4512-4974-B3FC-C05E55F1AAFB}">
      <dgm:prSet custT="1"/>
      <dgm:spPr/>
      <dgm:t>
        <a:bodyPr/>
        <a:lstStyle/>
        <a:p>
          <a:r>
            <a:rPr lang="cs-CZ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projekty poběží již dohromady se Zákonem o podpoře bydlení</a:t>
          </a:r>
        </a:p>
      </dgm:t>
    </dgm:pt>
    <dgm:pt modelId="{D3E91DF2-1B8D-4201-8719-91E12EEC8ECC}" type="parTrans" cxnId="{75A097A7-163A-4C7A-9662-D2A96D1FBB62}">
      <dgm:prSet/>
      <dgm:spPr/>
      <dgm:t>
        <a:bodyPr/>
        <a:lstStyle/>
        <a:p>
          <a:endParaRPr lang="cs-CZ"/>
        </a:p>
      </dgm:t>
    </dgm:pt>
    <dgm:pt modelId="{022628E4-DE00-4005-84EC-105C3153332D}" type="sibTrans" cxnId="{75A097A7-163A-4C7A-9662-D2A96D1FBB62}">
      <dgm:prSet/>
      <dgm:spPr/>
      <dgm:t>
        <a:bodyPr/>
        <a:lstStyle/>
        <a:p>
          <a:endParaRPr lang="cs-CZ"/>
        </a:p>
      </dgm:t>
    </dgm:pt>
    <dgm:pt modelId="{C61B9AC7-1E1F-4CF2-A07F-143579C22E33}" type="pres">
      <dgm:prSet presAssocID="{263A0784-7EAE-4EBC-85FD-C3DB0332D421}" presName="linear" presStyleCnt="0">
        <dgm:presLayoutVars>
          <dgm:animLvl val="lvl"/>
          <dgm:resizeHandles val="exact"/>
        </dgm:presLayoutVars>
      </dgm:prSet>
      <dgm:spPr/>
    </dgm:pt>
    <dgm:pt modelId="{56257841-111B-4329-9A51-76F48B9B4B7B}" type="pres">
      <dgm:prSet presAssocID="{F84F587E-C416-4358-8953-AFDB91C9F54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6689ABF-0A05-4F7E-9527-5E7E71261867}" type="pres">
      <dgm:prSet presAssocID="{F84F587E-C416-4358-8953-AFDB91C9F541}" presName="childText" presStyleLbl="revTx" presStyleIdx="0" presStyleCnt="3" custScaleY="81762">
        <dgm:presLayoutVars>
          <dgm:bulletEnabled val="1"/>
        </dgm:presLayoutVars>
      </dgm:prSet>
      <dgm:spPr/>
    </dgm:pt>
    <dgm:pt modelId="{90C44774-5A2B-4A41-9BDD-049A62C41A1B}" type="pres">
      <dgm:prSet presAssocID="{B2CD9222-48E0-48B1-BC34-E05248559B7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77B4C4-B9A0-432F-BEFD-ADF30A0E097D}" type="pres">
      <dgm:prSet presAssocID="{B2CD9222-48E0-48B1-BC34-E05248559B72}" presName="childText" presStyleLbl="revTx" presStyleIdx="1" presStyleCnt="3" custScaleY="119604">
        <dgm:presLayoutVars>
          <dgm:bulletEnabled val="1"/>
        </dgm:presLayoutVars>
      </dgm:prSet>
      <dgm:spPr/>
    </dgm:pt>
    <dgm:pt modelId="{C9D3DEA9-582E-4F77-BE3B-8EDC442C9FFB}" type="pres">
      <dgm:prSet presAssocID="{1E0EA8EA-FE52-4E5C-A66A-31BA7524319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6AB93E6-4544-426A-A217-86246AEF9010}" type="pres">
      <dgm:prSet presAssocID="{1E0EA8EA-FE52-4E5C-A66A-31BA7524319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C568224-0BBA-4A1E-9ABF-DABE0BF1244E}" srcId="{B2CD9222-48E0-48B1-BC34-E05248559B72}" destId="{888EC100-36B2-45D5-81FD-1EA4B84C19F0}" srcOrd="1" destOrd="0" parTransId="{52EB4CF2-EA76-48A4-89D7-F0AFAC8EB267}" sibTransId="{F18750C7-0DF5-445D-B8F8-611C57122109}"/>
    <dgm:cxn modelId="{EC363C28-272E-4170-AAD0-9F788F9B8936}" type="presOf" srcId="{887CB469-4512-4974-B3FC-C05E55F1AAFB}" destId="{A6AB93E6-4544-426A-A217-86246AEF9010}" srcOrd="0" destOrd="1" presId="urn:microsoft.com/office/officeart/2005/8/layout/vList2"/>
    <dgm:cxn modelId="{D2DB563D-6A02-440D-B61B-A66453D06702}" type="presOf" srcId="{888EC100-36B2-45D5-81FD-1EA4B84C19F0}" destId="{0E77B4C4-B9A0-432F-BEFD-ADF30A0E097D}" srcOrd="0" destOrd="1" presId="urn:microsoft.com/office/officeart/2005/8/layout/vList2"/>
    <dgm:cxn modelId="{13F9345D-0D91-49A3-982B-CEC69192AD10}" srcId="{B2CD9222-48E0-48B1-BC34-E05248559B72}" destId="{73DC7D93-1CA7-4DCB-97D6-EE63CBCC6C3B}" srcOrd="0" destOrd="0" parTransId="{B0F9D3F4-3CE5-4797-9730-107B0E55D6FE}" sibTransId="{B8FC3B71-7BB0-4C73-80FC-59CD6C032060}"/>
    <dgm:cxn modelId="{3A710545-9F55-4C44-A0CE-8E7F638136F9}" type="presOf" srcId="{1E0EA8EA-FE52-4E5C-A66A-31BA7524319F}" destId="{C9D3DEA9-582E-4F77-BE3B-8EDC442C9FFB}" srcOrd="0" destOrd="0" presId="urn:microsoft.com/office/officeart/2005/8/layout/vList2"/>
    <dgm:cxn modelId="{B52E694F-0DF4-4C96-8CC5-9C9B57BFF9FE}" type="presOf" srcId="{73DC7D93-1CA7-4DCB-97D6-EE63CBCC6C3B}" destId="{0E77B4C4-B9A0-432F-BEFD-ADF30A0E097D}" srcOrd="0" destOrd="0" presId="urn:microsoft.com/office/officeart/2005/8/layout/vList2"/>
    <dgm:cxn modelId="{C5994F7E-BCD0-46FE-B04A-39BE91EFE180}" type="presOf" srcId="{B2CD9222-48E0-48B1-BC34-E05248559B72}" destId="{90C44774-5A2B-4A41-9BDD-049A62C41A1B}" srcOrd="0" destOrd="0" presId="urn:microsoft.com/office/officeart/2005/8/layout/vList2"/>
    <dgm:cxn modelId="{923AEA8F-3265-4D56-89E7-43199FE36475}" srcId="{1E0EA8EA-FE52-4E5C-A66A-31BA7524319F}" destId="{2FA1685C-49B1-4114-9A52-25B6D87BAEE6}" srcOrd="0" destOrd="0" parTransId="{0CFD75C5-465E-4F12-B354-510A567B0988}" sibTransId="{9A34BFFC-30EF-4655-8BB7-3E4BFCA036EE}"/>
    <dgm:cxn modelId="{F9C515A0-8BD5-4FBB-B6A6-47B31FD61C76}" srcId="{263A0784-7EAE-4EBC-85FD-C3DB0332D421}" destId="{F84F587E-C416-4358-8953-AFDB91C9F541}" srcOrd="0" destOrd="0" parTransId="{B2DDF316-41D3-4D93-BF4F-F0F591ACC862}" sibTransId="{DF81D162-34C3-4E4E-886E-1FF16F7A9BB1}"/>
    <dgm:cxn modelId="{855031A0-68A0-4244-8622-B45D684E548A}" srcId="{263A0784-7EAE-4EBC-85FD-C3DB0332D421}" destId="{1E0EA8EA-FE52-4E5C-A66A-31BA7524319F}" srcOrd="2" destOrd="0" parTransId="{6430537F-4FDD-4B14-8007-D60917801C31}" sibTransId="{42DC23BE-346E-4E3B-A231-1954B159582A}"/>
    <dgm:cxn modelId="{75A097A7-163A-4C7A-9662-D2A96D1FBB62}" srcId="{1E0EA8EA-FE52-4E5C-A66A-31BA7524319F}" destId="{887CB469-4512-4974-B3FC-C05E55F1AAFB}" srcOrd="1" destOrd="0" parTransId="{D3E91DF2-1B8D-4201-8719-91E12EEC8ECC}" sibTransId="{022628E4-DE00-4005-84EC-105C3153332D}"/>
    <dgm:cxn modelId="{42407AAC-CBD4-4456-8C62-88227C358079}" srcId="{263A0784-7EAE-4EBC-85FD-C3DB0332D421}" destId="{B2CD9222-48E0-48B1-BC34-E05248559B72}" srcOrd="1" destOrd="0" parTransId="{8D4C7B62-7DCE-41A0-8BB9-1B1B4960BCD9}" sibTransId="{D621C99C-8A63-41CC-8122-41E8F1C9FF16}"/>
    <dgm:cxn modelId="{A0A81DB4-5BB2-42D9-BD7D-4C365547AEE0}" type="presOf" srcId="{F84F587E-C416-4358-8953-AFDB91C9F541}" destId="{56257841-111B-4329-9A51-76F48B9B4B7B}" srcOrd="0" destOrd="0" presId="urn:microsoft.com/office/officeart/2005/8/layout/vList2"/>
    <dgm:cxn modelId="{74C115B6-9400-42EF-BB2E-FB054794B138}" type="presOf" srcId="{50648AE0-F292-4FB4-B9E7-0098FF370C91}" destId="{A6689ABF-0A05-4F7E-9527-5E7E71261867}" srcOrd="0" destOrd="0" presId="urn:microsoft.com/office/officeart/2005/8/layout/vList2"/>
    <dgm:cxn modelId="{0FC229D4-580D-4F2B-B529-6C90E9CB491E}" type="presOf" srcId="{2FA1685C-49B1-4114-9A52-25B6D87BAEE6}" destId="{A6AB93E6-4544-426A-A217-86246AEF9010}" srcOrd="0" destOrd="0" presId="urn:microsoft.com/office/officeart/2005/8/layout/vList2"/>
    <dgm:cxn modelId="{054086E7-0FC4-44F2-BF70-E6051F4A8C39}" srcId="{F84F587E-C416-4358-8953-AFDB91C9F541}" destId="{50648AE0-F292-4FB4-B9E7-0098FF370C91}" srcOrd="0" destOrd="0" parTransId="{FD7019CE-919E-4617-A538-FAA9ACA76A20}" sibTransId="{56A5CCF8-7C89-47ED-B7FB-A8AD6FC8E88C}"/>
    <dgm:cxn modelId="{FA62F3F6-FDD3-401F-B44D-39736F0ADA18}" type="presOf" srcId="{263A0784-7EAE-4EBC-85FD-C3DB0332D421}" destId="{C61B9AC7-1E1F-4CF2-A07F-143579C22E33}" srcOrd="0" destOrd="0" presId="urn:microsoft.com/office/officeart/2005/8/layout/vList2"/>
    <dgm:cxn modelId="{54EC2B98-185C-4B1E-9427-FEAEB0BD9FBE}" type="presParOf" srcId="{C61B9AC7-1E1F-4CF2-A07F-143579C22E33}" destId="{56257841-111B-4329-9A51-76F48B9B4B7B}" srcOrd="0" destOrd="0" presId="urn:microsoft.com/office/officeart/2005/8/layout/vList2"/>
    <dgm:cxn modelId="{ABB2568E-E92D-4BCD-B91B-71A9DBBCCF88}" type="presParOf" srcId="{C61B9AC7-1E1F-4CF2-A07F-143579C22E33}" destId="{A6689ABF-0A05-4F7E-9527-5E7E71261867}" srcOrd="1" destOrd="0" presId="urn:microsoft.com/office/officeart/2005/8/layout/vList2"/>
    <dgm:cxn modelId="{CC22AA2F-1CC0-4A3A-A48C-EB75CF855B4B}" type="presParOf" srcId="{C61B9AC7-1E1F-4CF2-A07F-143579C22E33}" destId="{90C44774-5A2B-4A41-9BDD-049A62C41A1B}" srcOrd="2" destOrd="0" presId="urn:microsoft.com/office/officeart/2005/8/layout/vList2"/>
    <dgm:cxn modelId="{D3EDFDF2-1251-4263-A904-590086350FC9}" type="presParOf" srcId="{C61B9AC7-1E1F-4CF2-A07F-143579C22E33}" destId="{0E77B4C4-B9A0-432F-BEFD-ADF30A0E097D}" srcOrd="3" destOrd="0" presId="urn:microsoft.com/office/officeart/2005/8/layout/vList2"/>
    <dgm:cxn modelId="{2D2DB72D-2B92-40D5-9C8E-D371F4D93401}" type="presParOf" srcId="{C61B9AC7-1E1F-4CF2-A07F-143579C22E33}" destId="{C9D3DEA9-582E-4F77-BE3B-8EDC442C9FFB}" srcOrd="4" destOrd="0" presId="urn:microsoft.com/office/officeart/2005/8/layout/vList2"/>
    <dgm:cxn modelId="{415C2093-50D1-4790-80B1-A9747087F81E}" type="presParOf" srcId="{C61B9AC7-1E1F-4CF2-A07F-143579C22E33}" destId="{A6AB93E6-4544-426A-A217-86246AEF901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57841-111B-4329-9A51-76F48B9B4B7B}">
      <dsp:nvSpPr>
        <dsp:cNvPr id="0" name=""/>
        <dsp:cNvSpPr/>
      </dsp:nvSpPr>
      <dsp:spPr>
        <a:xfrm>
          <a:off x="0" y="20352"/>
          <a:ext cx="10515600" cy="823680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Výzva 108 OPZ: Podpora programu </a:t>
          </a:r>
          <a:r>
            <a:rPr lang="cs-CZ" sz="2500" kern="12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Housing</a:t>
          </a:r>
          <a:r>
            <a:rPr lang="cs-CZ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cs-CZ" sz="2500" kern="12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First</a:t>
          </a:r>
          <a:r>
            <a:rPr lang="cs-CZ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(2018)</a:t>
          </a:r>
        </a:p>
      </dsp:txBody>
      <dsp:txXfrm>
        <a:off x="40209" y="60561"/>
        <a:ext cx="10435182" cy="743262"/>
      </dsp:txXfrm>
    </dsp:sp>
    <dsp:sp modelId="{A6689ABF-0A05-4F7E-9527-5E7E71261867}">
      <dsp:nvSpPr>
        <dsp:cNvPr id="0" name=""/>
        <dsp:cNvSpPr/>
      </dsp:nvSpPr>
      <dsp:spPr>
        <a:xfrm>
          <a:off x="0" y="844032"/>
          <a:ext cx="10515600" cy="59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první výzva, co se zaměřovala přímo na koncept HF a testovala ho ve větším rozsahu</a:t>
          </a:r>
        </a:p>
      </dsp:txBody>
      <dsp:txXfrm>
        <a:off x="0" y="844032"/>
        <a:ext cx="10515600" cy="595750"/>
      </dsp:txXfrm>
    </dsp:sp>
    <dsp:sp modelId="{90C44774-5A2B-4A41-9BDD-049A62C41A1B}">
      <dsp:nvSpPr>
        <dsp:cNvPr id="0" name=""/>
        <dsp:cNvSpPr/>
      </dsp:nvSpPr>
      <dsp:spPr>
        <a:xfrm>
          <a:off x="0" y="1439783"/>
          <a:ext cx="10515600" cy="823680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Výzvy 007 a 101 OPZ+: Podpora sociálního bydlení (2022)</a:t>
          </a:r>
        </a:p>
      </dsp:txBody>
      <dsp:txXfrm>
        <a:off x="40209" y="1479992"/>
        <a:ext cx="10435182" cy="743262"/>
      </dsp:txXfrm>
    </dsp:sp>
    <dsp:sp modelId="{0E77B4C4-B9A0-432F-BEFD-ADF30A0E097D}">
      <dsp:nvSpPr>
        <dsp:cNvPr id="0" name=""/>
        <dsp:cNvSpPr/>
      </dsp:nvSpPr>
      <dsp:spPr>
        <a:xfrm>
          <a:off x="0" y="2263463"/>
          <a:ext cx="10515600" cy="871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volnější princip </a:t>
          </a:r>
          <a:r>
            <a:rPr lang="cs-CZ" sz="2000" kern="12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Housing</a:t>
          </a:r>
          <a:r>
            <a:rPr lang="cs-CZ" sz="2000" kern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 Led (možnost </a:t>
          </a:r>
          <a:r>
            <a:rPr lang="cs-CZ" sz="2000" kern="12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Housing</a:t>
          </a:r>
          <a:r>
            <a:rPr lang="cs-CZ" sz="2000" kern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 </a:t>
          </a:r>
          <a:r>
            <a:rPr lang="cs-CZ" sz="2000" kern="12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First</a:t>
          </a:r>
          <a:r>
            <a:rPr lang="cs-CZ" sz="2000" kern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zůstává „okamžité zabydlení“, širší CS, ne nutně intenzivní sociální práce</a:t>
          </a:r>
        </a:p>
      </dsp:txBody>
      <dsp:txXfrm>
        <a:off x="0" y="2263463"/>
        <a:ext cx="10515600" cy="871482"/>
      </dsp:txXfrm>
    </dsp:sp>
    <dsp:sp modelId="{C9D3DEA9-582E-4F77-BE3B-8EDC442C9FFB}">
      <dsp:nvSpPr>
        <dsp:cNvPr id="0" name=""/>
        <dsp:cNvSpPr/>
      </dsp:nvSpPr>
      <dsp:spPr>
        <a:xfrm>
          <a:off x="0" y="3134945"/>
          <a:ext cx="10515600" cy="823680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Výzva 64 OPZ+: Podpora sociálního bydlení (2024)</a:t>
          </a:r>
        </a:p>
      </dsp:txBody>
      <dsp:txXfrm>
        <a:off x="40209" y="3175154"/>
        <a:ext cx="10435182" cy="743262"/>
      </dsp:txXfrm>
    </dsp:sp>
    <dsp:sp modelId="{A6AB93E6-4544-426A-A217-86246AEF9010}">
      <dsp:nvSpPr>
        <dsp:cNvPr id="0" name=""/>
        <dsp:cNvSpPr/>
      </dsp:nvSpPr>
      <dsp:spPr>
        <a:xfrm>
          <a:off x="0" y="3958625"/>
          <a:ext cx="10515600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opět </a:t>
          </a:r>
          <a:r>
            <a:rPr lang="cs-CZ" sz="2000" kern="12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Housing</a:t>
          </a:r>
          <a:r>
            <a:rPr lang="cs-CZ" sz="2000" kern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 </a:t>
          </a:r>
          <a:r>
            <a:rPr lang="cs-CZ" sz="2000" kern="12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First</a:t>
          </a:r>
          <a:endParaRPr lang="cs-CZ" sz="2000" kern="1200" dirty="0"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projekty poběží již dohromady se Zákonem o podpoře bydlení</a:t>
          </a:r>
        </a:p>
      </dsp:txBody>
      <dsp:txXfrm>
        <a:off x="0" y="3958625"/>
        <a:ext cx="10515600" cy="728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57841-111B-4329-9A51-76F48B9B4B7B}">
      <dsp:nvSpPr>
        <dsp:cNvPr id="0" name=""/>
        <dsp:cNvSpPr/>
      </dsp:nvSpPr>
      <dsp:spPr>
        <a:xfrm>
          <a:off x="0" y="20352"/>
          <a:ext cx="10515600" cy="823680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Výzva 108 OPZ: Podpora programu </a:t>
          </a:r>
          <a:r>
            <a:rPr lang="cs-CZ" sz="2500" kern="12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Housing</a:t>
          </a:r>
          <a:r>
            <a:rPr lang="cs-CZ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cs-CZ" sz="2500" kern="12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First</a:t>
          </a:r>
          <a:r>
            <a:rPr lang="cs-CZ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(2018)</a:t>
          </a:r>
        </a:p>
      </dsp:txBody>
      <dsp:txXfrm>
        <a:off x="40209" y="60561"/>
        <a:ext cx="10435182" cy="743262"/>
      </dsp:txXfrm>
    </dsp:sp>
    <dsp:sp modelId="{A6689ABF-0A05-4F7E-9527-5E7E71261867}">
      <dsp:nvSpPr>
        <dsp:cNvPr id="0" name=""/>
        <dsp:cNvSpPr/>
      </dsp:nvSpPr>
      <dsp:spPr>
        <a:xfrm>
          <a:off x="0" y="844032"/>
          <a:ext cx="10515600" cy="59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první výzva, co se zaměřovala přímo na koncept HF a testovala ho ve větším rozsahu</a:t>
          </a:r>
        </a:p>
      </dsp:txBody>
      <dsp:txXfrm>
        <a:off x="0" y="844032"/>
        <a:ext cx="10515600" cy="595750"/>
      </dsp:txXfrm>
    </dsp:sp>
    <dsp:sp modelId="{90C44774-5A2B-4A41-9BDD-049A62C41A1B}">
      <dsp:nvSpPr>
        <dsp:cNvPr id="0" name=""/>
        <dsp:cNvSpPr/>
      </dsp:nvSpPr>
      <dsp:spPr>
        <a:xfrm>
          <a:off x="0" y="1439783"/>
          <a:ext cx="10515600" cy="823680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Výzvy 007 a 101 OPZ+: Podpora sociálního bydlení (2022)</a:t>
          </a:r>
        </a:p>
      </dsp:txBody>
      <dsp:txXfrm>
        <a:off x="40209" y="1479992"/>
        <a:ext cx="10435182" cy="743262"/>
      </dsp:txXfrm>
    </dsp:sp>
    <dsp:sp modelId="{0E77B4C4-B9A0-432F-BEFD-ADF30A0E097D}">
      <dsp:nvSpPr>
        <dsp:cNvPr id="0" name=""/>
        <dsp:cNvSpPr/>
      </dsp:nvSpPr>
      <dsp:spPr>
        <a:xfrm>
          <a:off x="0" y="2263463"/>
          <a:ext cx="10515600" cy="871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volnější princip </a:t>
          </a:r>
          <a:r>
            <a:rPr lang="cs-CZ" sz="2000" kern="12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Housing</a:t>
          </a:r>
          <a:r>
            <a:rPr lang="cs-CZ" sz="2000" kern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 Led (možnost </a:t>
          </a:r>
          <a:r>
            <a:rPr lang="cs-CZ" sz="2000" kern="12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Housing</a:t>
          </a:r>
          <a:r>
            <a:rPr lang="cs-CZ" sz="2000" kern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 </a:t>
          </a:r>
          <a:r>
            <a:rPr lang="cs-CZ" sz="2000" kern="12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First</a:t>
          </a:r>
          <a:r>
            <a:rPr lang="cs-CZ" sz="2000" kern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zůstává „okamžité zabydlení“, širší CS, ne nutně intenzivní sociální práce</a:t>
          </a:r>
        </a:p>
      </dsp:txBody>
      <dsp:txXfrm>
        <a:off x="0" y="2263463"/>
        <a:ext cx="10515600" cy="871482"/>
      </dsp:txXfrm>
    </dsp:sp>
    <dsp:sp modelId="{C9D3DEA9-582E-4F77-BE3B-8EDC442C9FFB}">
      <dsp:nvSpPr>
        <dsp:cNvPr id="0" name=""/>
        <dsp:cNvSpPr/>
      </dsp:nvSpPr>
      <dsp:spPr>
        <a:xfrm>
          <a:off x="0" y="3134945"/>
          <a:ext cx="10515600" cy="823680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Výzva 64 OPZ+: Podpora sociálního bydlení (2024)</a:t>
          </a:r>
        </a:p>
      </dsp:txBody>
      <dsp:txXfrm>
        <a:off x="40209" y="3175154"/>
        <a:ext cx="10435182" cy="743262"/>
      </dsp:txXfrm>
    </dsp:sp>
    <dsp:sp modelId="{A6AB93E6-4544-426A-A217-86246AEF9010}">
      <dsp:nvSpPr>
        <dsp:cNvPr id="0" name=""/>
        <dsp:cNvSpPr/>
      </dsp:nvSpPr>
      <dsp:spPr>
        <a:xfrm>
          <a:off x="0" y="3958625"/>
          <a:ext cx="10515600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opět </a:t>
          </a:r>
          <a:r>
            <a:rPr lang="cs-CZ" sz="2000" kern="12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Housing</a:t>
          </a:r>
          <a:r>
            <a:rPr lang="cs-CZ" sz="2000" kern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 </a:t>
          </a:r>
          <a:r>
            <a:rPr lang="cs-CZ" sz="2000" kern="12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First</a:t>
          </a:r>
          <a:endParaRPr lang="cs-CZ" sz="2000" kern="1200" dirty="0"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projekty poběží již dohromady se Zákonem o podpoře bydlení</a:t>
          </a:r>
        </a:p>
      </dsp:txBody>
      <dsp:txXfrm>
        <a:off x="0" y="3958625"/>
        <a:ext cx="10515600" cy="728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57841-111B-4329-9A51-76F48B9B4B7B}">
      <dsp:nvSpPr>
        <dsp:cNvPr id="0" name=""/>
        <dsp:cNvSpPr/>
      </dsp:nvSpPr>
      <dsp:spPr>
        <a:xfrm>
          <a:off x="0" y="20352"/>
          <a:ext cx="10515600" cy="823680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Výzva 108 OPZ: Podpora programu </a:t>
          </a:r>
          <a:r>
            <a:rPr lang="cs-CZ" sz="2500" kern="12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Housing</a:t>
          </a:r>
          <a:r>
            <a:rPr lang="cs-CZ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cs-CZ" sz="2500" kern="1200" dirty="0" err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First</a:t>
          </a:r>
          <a:r>
            <a:rPr lang="cs-CZ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(2018)</a:t>
          </a:r>
        </a:p>
      </dsp:txBody>
      <dsp:txXfrm>
        <a:off x="40209" y="60561"/>
        <a:ext cx="10435182" cy="743262"/>
      </dsp:txXfrm>
    </dsp:sp>
    <dsp:sp modelId="{A6689ABF-0A05-4F7E-9527-5E7E71261867}">
      <dsp:nvSpPr>
        <dsp:cNvPr id="0" name=""/>
        <dsp:cNvSpPr/>
      </dsp:nvSpPr>
      <dsp:spPr>
        <a:xfrm>
          <a:off x="0" y="844032"/>
          <a:ext cx="10515600" cy="595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první výzva, co se zaměřovala přímo na koncept HF a testovala ho ve větším rozsahu</a:t>
          </a:r>
        </a:p>
      </dsp:txBody>
      <dsp:txXfrm>
        <a:off x="0" y="844032"/>
        <a:ext cx="10515600" cy="595750"/>
      </dsp:txXfrm>
    </dsp:sp>
    <dsp:sp modelId="{90C44774-5A2B-4A41-9BDD-049A62C41A1B}">
      <dsp:nvSpPr>
        <dsp:cNvPr id="0" name=""/>
        <dsp:cNvSpPr/>
      </dsp:nvSpPr>
      <dsp:spPr>
        <a:xfrm>
          <a:off x="0" y="1439783"/>
          <a:ext cx="10515600" cy="823680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Výzvy 007 a 101 OPZ+: Podpora sociálního bydlení (2022)</a:t>
          </a:r>
        </a:p>
      </dsp:txBody>
      <dsp:txXfrm>
        <a:off x="40209" y="1479992"/>
        <a:ext cx="10435182" cy="743262"/>
      </dsp:txXfrm>
    </dsp:sp>
    <dsp:sp modelId="{0E77B4C4-B9A0-432F-BEFD-ADF30A0E097D}">
      <dsp:nvSpPr>
        <dsp:cNvPr id="0" name=""/>
        <dsp:cNvSpPr/>
      </dsp:nvSpPr>
      <dsp:spPr>
        <a:xfrm>
          <a:off x="0" y="2263463"/>
          <a:ext cx="10515600" cy="871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volnější princip </a:t>
          </a:r>
          <a:r>
            <a:rPr lang="cs-CZ" sz="2000" kern="12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Housing</a:t>
          </a:r>
          <a:r>
            <a:rPr lang="cs-CZ" sz="2000" kern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 Led (možnost </a:t>
          </a:r>
          <a:r>
            <a:rPr lang="cs-CZ" sz="2000" kern="12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Housing</a:t>
          </a:r>
          <a:r>
            <a:rPr lang="cs-CZ" sz="2000" kern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 </a:t>
          </a:r>
          <a:r>
            <a:rPr lang="cs-CZ" sz="2000" kern="12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First</a:t>
          </a:r>
          <a:r>
            <a:rPr lang="cs-CZ" sz="2000" kern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zůstává „okamžité zabydlení“, širší CS, ne nutně intenzivní sociální práce</a:t>
          </a:r>
        </a:p>
      </dsp:txBody>
      <dsp:txXfrm>
        <a:off x="0" y="2263463"/>
        <a:ext cx="10515600" cy="871482"/>
      </dsp:txXfrm>
    </dsp:sp>
    <dsp:sp modelId="{C9D3DEA9-582E-4F77-BE3B-8EDC442C9FFB}">
      <dsp:nvSpPr>
        <dsp:cNvPr id="0" name=""/>
        <dsp:cNvSpPr/>
      </dsp:nvSpPr>
      <dsp:spPr>
        <a:xfrm>
          <a:off x="0" y="3134945"/>
          <a:ext cx="10515600" cy="823680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Výzva 64 OPZ+: Podpora sociálního bydlení (2024)</a:t>
          </a:r>
        </a:p>
      </dsp:txBody>
      <dsp:txXfrm>
        <a:off x="40209" y="3175154"/>
        <a:ext cx="10435182" cy="743262"/>
      </dsp:txXfrm>
    </dsp:sp>
    <dsp:sp modelId="{A6AB93E6-4544-426A-A217-86246AEF9010}">
      <dsp:nvSpPr>
        <dsp:cNvPr id="0" name=""/>
        <dsp:cNvSpPr/>
      </dsp:nvSpPr>
      <dsp:spPr>
        <a:xfrm>
          <a:off x="0" y="3958625"/>
          <a:ext cx="10515600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opět </a:t>
          </a:r>
          <a:r>
            <a:rPr lang="cs-CZ" sz="2000" kern="12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Housing</a:t>
          </a:r>
          <a:r>
            <a:rPr lang="cs-CZ" sz="2000" kern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 </a:t>
          </a:r>
          <a:r>
            <a:rPr lang="cs-CZ" sz="2000" kern="1200" dirty="0" err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First</a:t>
          </a:r>
          <a:endParaRPr lang="cs-CZ" sz="2000" kern="1200" dirty="0">
            <a:latin typeface="Roboto Light" panose="02000000000000000000" pitchFamily="2" charset="0"/>
            <a:ea typeface="Roboto Light" panose="02000000000000000000" pitchFamily="2" charset="0"/>
            <a:cs typeface="Roboto Light" panose="02000000000000000000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rPr>
            <a:t>projekty poběží již dohromady se Zákonem o podpoře bydlení</a:t>
          </a:r>
        </a:p>
      </dsp:txBody>
      <dsp:txXfrm>
        <a:off x="0" y="3958625"/>
        <a:ext cx="10515600" cy="728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4B78C-0F6C-4512-91FD-98EE77E2C89D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1F7F1-FE64-4F12-A679-23C83A3D5A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9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Průběžné výsledky z dat, které sbíráme o zabydlovaných domácnostech v rámci výzev 007 a 101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F7F1-FE64-4F12-A679-23C83A3D5AD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598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Chci ukázat, jak report v </a:t>
            </a:r>
            <a:r>
              <a:rPr lang="cs-CZ" dirty="0" err="1"/>
              <a:t>Power</a:t>
            </a:r>
            <a:r>
              <a:rPr lang="cs-CZ" dirty="0"/>
              <a:t> BI vypadá, jak s ním jde pracovat a budu rád, když si ho pak sami prohlédnete a třeba se blíže podíváte na oblast co Vás zajímá.</a:t>
            </a:r>
          </a:p>
          <a:p>
            <a:endParaRPr lang="cs-CZ" dirty="0"/>
          </a:p>
          <a:p>
            <a:r>
              <a:rPr lang="cs-CZ" b="1" dirty="0"/>
              <a:t>OPZ jednotlivci jen 1/3 domácností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F7F1-FE64-4F12-A679-23C83A3D5AD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900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Pohlaví</a:t>
            </a:r>
          </a:p>
          <a:p>
            <a:r>
              <a:rPr lang="cs-CZ" dirty="0"/>
              <a:t>Zkušenost na ulici – v OPZ obdobné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F7F1-FE64-4F12-A679-23C83A3D5AD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014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OPZ 42 procent.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F7F1-FE64-4F12-A679-23C83A3D5AD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819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dětský domov, zmínit hrozí odebrání dítěte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F7F1-FE64-4F12-A679-23C83A3D5ADB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32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bez střechy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F7F1-FE64-4F12-A679-23C83A3D5ADB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563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Bude se klikat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F7F1-FE64-4F12-A679-23C83A3D5ADB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928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F7F1-FE64-4F12-A679-23C83A3D5ADB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90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OPZ velmi podobné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F7F1-FE64-4F12-A679-23C83A3D5ADB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134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F7F1-FE64-4F12-A679-23C83A3D5ADB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45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Kesslerova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škála psychosociální tísně (index K6)  - pásmo vysoké úrovně stresu odpovídá míře stresu při vážném duševním onemocnění.</a:t>
            </a:r>
            <a:endParaRPr lang="cs-CZ" dirty="0"/>
          </a:p>
          <a:p>
            <a:r>
              <a:rPr lang="cs-CZ" dirty="0"/>
              <a:t>OPZ velmi obdobné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F7F1-FE64-4F12-A679-23C83A3D5ADB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885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Trocha kontextu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F7F1-FE64-4F12-A679-23C83A3D5AD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105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F7F1-FE64-4F12-A679-23C83A3D5ADB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0781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PŘESKOČIT?</a:t>
            </a:r>
          </a:p>
          <a:p>
            <a:endParaRPr lang="cs-CZ" dirty="0"/>
          </a:p>
          <a:p>
            <a:r>
              <a:rPr lang="cs-CZ" dirty="0"/>
              <a:t>V OPZ dítě mimo 27 procent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F7F1-FE64-4F12-A679-23C83A3D5ADB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203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Zatím opravdu předběžné – 555 dotazníků / polovina těch před stěhováním. Přesto myslím hlavní trendy jsou narýsované a zásadně se měnit nebudou.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F7F1-FE64-4F12-A679-23C83A3D5ADB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739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OPZ nižší</a:t>
            </a:r>
          </a:p>
          <a:p>
            <a:r>
              <a:rPr lang="cs-CZ" b="1" dirty="0"/>
              <a:t>Včasné nájemné 22 %</a:t>
            </a:r>
          </a:p>
          <a:p>
            <a:r>
              <a:rPr lang="cs-CZ" dirty="0"/>
              <a:t>Neobývání osobami bez oprávnění 9 %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F7F1-FE64-4F12-A679-23C83A3D5ADB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2155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Oproti OPZ respondenti častěji pracují</a:t>
            </a:r>
          </a:p>
          <a:p>
            <a:r>
              <a:rPr lang="cs-CZ" dirty="0"/>
              <a:t>Placená práce respondenta</a:t>
            </a:r>
          </a:p>
          <a:p>
            <a:r>
              <a:rPr lang="cs-CZ" dirty="0"/>
              <a:t>PŘED 23%</a:t>
            </a:r>
          </a:p>
          <a:p>
            <a:r>
              <a:rPr lang="cs-CZ" dirty="0"/>
              <a:t>12M 31%</a:t>
            </a:r>
          </a:p>
          <a:p>
            <a:endParaRPr lang="cs-CZ" dirty="0"/>
          </a:p>
          <a:p>
            <a:r>
              <a:rPr lang="cs-CZ" dirty="0"/>
              <a:t>Oproti OPZ mírně více dnů bez peněz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F7F1-FE64-4F12-A679-23C83A3D5ADB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596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PŘESKOČIT?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F7F1-FE64-4F12-A679-23C83A3D5ADB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0792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OPZ podobné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F7F1-FE64-4F12-A679-23C83A3D5ADB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252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1F7F1-FE64-4F12-A679-23C83A3D5ADB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148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F75F1-F6AF-4E2E-AAF7-11F126177FF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710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B5122-A167-161F-752E-48A7E50A9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0190115-2A69-0CE6-65E6-19B34E38F7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5A27DF7-5759-05D1-2318-0BA912A61B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41DAAC4-B02F-502D-EB4B-0C97DDF929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F75F1-F6AF-4E2E-AAF7-11F126177FF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872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3CE2E-FD99-FD26-9677-CD415C806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E4D8606-8E75-E20D-3985-D3A499424E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45702C6-FC42-DEB3-53E9-3EB869A17F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553A32-20E9-05B9-B798-C9B9392789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F75F1-F6AF-4E2E-AAF7-11F126177FF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871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AAC70-5D35-0E51-4797-3D4D0F153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AC11F21-7BA0-1EDD-7FFA-C9D75A1789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069CD6D-BFD2-349F-385C-88AA285E9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Průměr cca 17 mil. Kč projekt</a:t>
            </a:r>
          </a:p>
          <a:p>
            <a:r>
              <a:rPr lang="cs-CZ" dirty="0"/>
              <a:t>Průměrně cca 20 zabydlených – ale rozdíly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AB7A9F-6682-9FA7-FF28-A85BCAB58D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F75F1-F6AF-4E2E-AAF7-11F126177FF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629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56474-1288-B8B6-1458-8D0C3B8C9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C55C5B9-E260-1E25-EB53-1F53CAD321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B524C23-8A9B-CDB3-070A-BAE53A755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DE70C0-0D99-7E9B-0737-426E225683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F75F1-F6AF-4E2E-AAF7-11F126177FF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759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34ED7-C924-6BE9-411E-B60F8797E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BD64103-8EE8-597D-5AC4-59189B0545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3C61022-CA5D-5B78-5E28-12D69416A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EB610C-311C-C397-7CB1-15568BA130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F75F1-F6AF-4E2E-AAF7-11F126177FF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053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7C099-697F-0F2E-191B-C95FECA11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DF15EB7-5D1C-C40F-B0DF-CF58B21AAC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1F10AC3-E368-A28E-0F56-AAA906BE2F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OPZ 250 domácností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4C57BD-C43D-CDE8-8B5B-8992AD917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F75F1-F6AF-4E2E-AAF7-11F126177FF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74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83D51A-65F5-931B-75C1-E79D9919E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B456EE-5193-8DFB-070F-147E1E169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13F3E3-FAA9-4AE0-125F-A0F9C76A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87FB-CCB4-4AB3-9AEE-4A485FB15246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167EF5-5C13-1695-8D8D-252CB8434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309E5D-14D2-125C-53BC-F9DB91CD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3A89-8CD4-41BD-B6E9-43FFA2F4B7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38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117FB7-7D47-D1AA-7CE2-94F97A8B2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23A7DFC-2967-CD2D-995D-16C1C1E29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43892A-774E-2E30-ADD1-FBFE7614E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87FB-CCB4-4AB3-9AEE-4A485FB15246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71B032-5171-EAE9-DC1E-6DFCA3F7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098E9D-4B82-470C-A9DF-E3BCAEE17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3A89-8CD4-41BD-B6E9-43FFA2F4B7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61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B37969F-6183-5F43-2218-7E125FEF2F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89E55BA-251D-7D1C-4D98-9F02D3510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5042D2-CA76-F83F-B8DC-22FB8954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87FB-CCB4-4AB3-9AEE-4A485FB15246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E996AF-288D-F235-1DB1-EE996719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04C2BC-8BDE-76C9-C7BF-48E7F68C5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3A89-8CD4-41BD-B6E9-43FFA2F4B7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58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6BCDF-99AF-02F0-7BF7-0B91EF81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0BF89B-79E2-EF88-19FA-B31678614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0B6BDE-1E14-6094-F8FE-E663730B5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87FB-CCB4-4AB3-9AEE-4A485FB15246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3315B6-F278-EB19-70E4-4CF9BD800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C07503-4CA1-5D72-90E5-E0E8F3292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3A89-8CD4-41BD-B6E9-43FFA2F4B7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20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61FC93-3661-FD98-5DFD-9518AA8B8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22D8C3-A519-48D2-39A5-0C22CE761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50478B-C5CD-3D87-815F-AD653FE8D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87FB-CCB4-4AB3-9AEE-4A485FB15246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CBFCF1-5A96-B52C-EE9D-1A86B4A1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6A13AD-C54F-A0E2-3951-8A912C99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3A89-8CD4-41BD-B6E9-43FFA2F4B7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02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220E32-D74E-9586-F0E3-C5216A4EA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22C534-38A6-519A-F226-71FB82DBF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C41824D-B2D2-F1ED-DC1A-2610D487D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2826A7-2ABA-2708-1C4B-354F46DD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87FB-CCB4-4AB3-9AEE-4A485FB15246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C8D4C0A-C63A-9562-4368-A9A364BDC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3A3E31-AFFA-DFB3-AB7B-F5233A635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3A89-8CD4-41BD-B6E9-43FFA2F4B7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61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91680F-ACC8-B43B-DA6B-209FD5D6C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186B15-E64E-1D11-D82D-2666E7B3B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783E47-354C-B5D5-7D86-821F8B34E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1C81C17-99E3-65EB-E72F-2D7A5E9F8B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56944F5-80DE-A548-DBC9-29EB071D1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11D41F-78A6-ED3A-E66E-E0F8773E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87FB-CCB4-4AB3-9AEE-4A485FB15246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638576-C0AF-AB56-BB76-D2CCA5641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276F2AE-8FB2-D35B-C724-254A1D875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3A89-8CD4-41BD-B6E9-43FFA2F4B7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84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8774D0-FE7C-265C-C70F-8332BA0D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8E0B267-15C8-FFBA-375A-C6F9697A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87FB-CCB4-4AB3-9AEE-4A485FB15246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26C277-7809-941C-E36B-E42DA7554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852CDE-88D8-CC8A-43F4-D2F3CEA90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3A89-8CD4-41BD-B6E9-43FFA2F4B7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04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A740DE9-FE2B-7D1D-59CC-682722FD5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87FB-CCB4-4AB3-9AEE-4A485FB15246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1A53D8C-364E-42C3-C700-4E2AF881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4EE266-C41E-6F7C-E021-00D453B7E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3A89-8CD4-41BD-B6E9-43FFA2F4B7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66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6364D0-637F-B410-7768-DA4DD05B9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DDB7EE-2614-E19B-802F-AB7743767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E93C8AF-CE22-5DA1-003F-E209D0FF8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D06266D-083F-A91D-38F1-A01544F19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87FB-CCB4-4AB3-9AEE-4A485FB15246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B482D0-F9F2-4801-029C-7DE5BC1D3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A6AA35-3791-BFCE-BEC5-81E276A2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3A89-8CD4-41BD-B6E9-43FFA2F4B7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97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A9CB04-9D82-FFD6-C103-751442806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B538E00-8A43-2545-8F91-D6AD78CFB2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A1ED059-E193-906B-F8E4-9E8C2E6DE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5013ACC-0440-2291-C98F-42811D58E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87FB-CCB4-4AB3-9AEE-4A485FB15246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69302F-73B8-CBE7-0AAA-0124A8884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C6FC8C-1D2C-10BD-7000-EE86FFCED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3A89-8CD4-41BD-B6E9-43FFA2F4B7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51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7688ED2-31D5-B9AA-75DF-CEC4130D7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F2529B-27DA-D52A-122A-B759C9AE7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BAA196-7031-DE59-FF38-F833B4897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1587FB-CCB4-4AB3-9AEE-4A485FB15246}" type="datetimeFigureOut">
              <a:rPr lang="cs-CZ" smtClean="0"/>
              <a:t>14.10.2025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25EB1D-DA2D-B725-64C1-D222CC78D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2548DA-67EC-1831-7EBE-730B9F764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1D3A89-8CD4-41BD-B6E9-43FFA2F4B7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54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mpsv.cz/portal/sestavy/statistiky/evaluace-a-analyzy/soci%C3%A1ln%C3%AD-zaclenovani-a-komunitni-rozvoj/socialni-bydleni-opz-charakteristika-zabydlenych-domacnost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sfcr.cz/documents/21802/21217142/P%C5%99%C3%ADpadov%C3%A1+studie+-+Housing+First+Baobab.pdf/01bac63c-aa44-42aa-a6fb-1ddd4a02a153?t=1741009115343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80C8F-D9F2-3F99-43DB-FA277C7441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b="1" dirty="0">
                <a:solidFill>
                  <a:srgbClr val="2627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SOCIÁLNÍ BYDLENÍ V OPZ+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C97E35-BD07-A3DF-6137-178D2B7F44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3600" dirty="0">
                <a:solidFill>
                  <a:srgbClr val="26276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 víme o podpořených domácnostech</a:t>
            </a:r>
            <a:br>
              <a:rPr lang="cs-CZ" dirty="0">
                <a:solidFill>
                  <a:srgbClr val="26276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endParaRPr lang="cs-CZ" dirty="0">
              <a:solidFill>
                <a:srgbClr val="262760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0649BD8-9318-5C83-7590-B45200EA6159}"/>
              </a:ext>
            </a:extLst>
          </p:cNvPr>
          <p:cNvSpPr txBox="1"/>
          <p:nvPr/>
        </p:nvSpPr>
        <p:spPr>
          <a:xfrm>
            <a:off x="4754927" y="5349875"/>
            <a:ext cx="2682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Oddělení evaluací MPSV</a:t>
            </a:r>
          </a:p>
          <a:p>
            <a:pPr algn="ctr"/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Říjen 2025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35811F31-3341-3153-C939-B17403382444}"/>
              </a:ext>
            </a:extLst>
          </p:cNvPr>
          <p:cNvGrpSpPr/>
          <p:nvPr/>
        </p:nvGrpSpPr>
        <p:grpSpPr>
          <a:xfrm>
            <a:off x="2252090" y="425495"/>
            <a:ext cx="7687817" cy="696868"/>
            <a:chOff x="395535" y="404664"/>
            <a:chExt cx="7687817" cy="6968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77B04-290E-67E3-2509-4D18A0A1D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5" y="404664"/>
              <a:ext cx="2741853" cy="696868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261ACCB9-EBD1-414B-0D22-512DE9568AF7}"/>
                </a:ext>
              </a:extLst>
            </p:cNvPr>
            <p:cNvCxnSpPr/>
            <p:nvPr/>
          </p:nvCxnSpPr>
          <p:spPr>
            <a:xfrm>
              <a:off x="4648002" y="1052736"/>
              <a:ext cx="3435350" cy="0"/>
            </a:xfrm>
            <a:prstGeom prst="line">
              <a:avLst/>
            </a:prstGeom>
            <a:ln w="16510">
              <a:solidFill>
                <a:srgbClr val="005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C738957B-6356-3F65-2B75-9ADE4AA6B295}"/>
                </a:ext>
              </a:extLst>
            </p:cNvPr>
            <p:cNvSpPr txBox="1"/>
            <p:nvPr/>
          </p:nvSpPr>
          <p:spPr>
            <a:xfrm>
              <a:off x="5436096" y="424187"/>
              <a:ext cx="2647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>
                  <a:solidFill>
                    <a:srgbClr val="0050A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Operační program </a:t>
              </a:r>
              <a:br>
                <a:rPr lang="cs-CZ" dirty="0">
                  <a:solidFill>
                    <a:srgbClr val="0050A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cs-CZ" b="1" dirty="0">
                  <a:solidFill>
                    <a:srgbClr val="0050A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Zaměstnanost plus</a:t>
              </a:r>
              <a:endParaRPr lang="cs-CZ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9523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834D5-0A51-E16D-6F30-C1EA35AEB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BE3F2-EEE9-70D8-352E-8BDA38A11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182"/>
            <a:ext cx="10515600" cy="969689"/>
          </a:xfrm>
          <a:solidFill>
            <a:schemeClr val="bg1"/>
          </a:solidFill>
          <a:effectLst/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2627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Segoe UI" panose="020B0502040204020203" pitchFamily="34" charset="0"/>
              </a:rPr>
              <a:t>DOTAZNÍK PŘED NASTĚHOVÁNÍM</a:t>
            </a:r>
            <a:endParaRPr lang="cs-CZ" sz="3600" b="1" dirty="0">
              <a:solidFill>
                <a:srgbClr val="26276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EE5D6A7C-0120-9CFA-C348-4B21C15D423B}"/>
              </a:ext>
            </a:extLst>
          </p:cNvPr>
          <p:cNvCxnSpPr>
            <a:cxnSpLocks/>
          </p:cNvCxnSpPr>
          <p:nvPr/>
        </p:nvCxnSpPr>
        <p:spPr>
          <a:xfrm>
            <a:off x="969484" y="1399142"/>
            <a:ext cx="1030077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3E2BF3-128B-3823-9A69-D8DA203C9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8119"/>
            <a:ext cx="10515600" cy="4428844"/>
          </a:xfrm>
        </p:spPr>
        <p:txBody>
          <a:bodyPr>
            <a:normAutofit/>
          </a:bodyPr>
          <a:lstStyle/>
          <a:p>
            <a:endParaRPr lang="cs-CZ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cs-CZ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cs-CZ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Zástupný obsah 4">
            <a:extLst>
              <a:ext uri="{FF2B5EF4-FFF2-40B4-BE49-F238E27FC236}">
                <a16:creationId xmlns:a16="http://schemas.microsoft.com/office/drawing/2014/main" id="{07307649-8A70-E141-A4EA-C838091DF4DA}"/>
              </a:ext>
            </a:extLst>
          </p:cNvPr>
          <p:cNvSpPr txBox="1">
            <a:spLocks/>
          </p:cNvSpPr>
          <p:nvPr/>
        </p:nvSpPr>
        <p:spPr>
          <a:xfrm>
            <a:off x="990600" y="1613647"/>
            <a:ext cx="10515600" cy="4715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</a:rPr>
              <a:t>Zpracováno formou </a:t>
            </a:r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</a:rPr>
              <a:t>reportu v </a:t>
            </a:r>
            <a:r>
              <a:rPr lang="cs-CZ" sz="2400" b="1" dirty="0" err="1">
                <a:latin typeface="Roboto" panose="02000000000000000000" pitchFamily="2" charset="0"/>
                <a:ea typeface="Roboto" panose="02000000000000000000" pitchFamily="2" charset="0"/>
              </a:rPr>
              <a:t>Power</a:t>
            </a:r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</a:rPr>
              <a:t> BI </a:t>
            </a:r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</a:rPr>
              <a:t>(interaktivní možnosti):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Sociální bydlení OPZ+ Charakteristika zabydlených domácností</a:t>
            </a:r>
            <a:endParaRPr lang="cs-CZ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cs-CZ" sz="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</a:rPr>
              <a:t>charakteristika domácností </a:t>
            </a:r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</a:rPr>
              <a:t>před stěhováním </a:t>
            </a:r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</a:rPr>
              <a:t>do sociálního bytu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</a:rPr>
              <a:t>nejsou zahrnuté zabydlované domácnosti z Ukrajiny (specifický dotazník)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</a:rPr>
              <a:t>část vyplnil </a:t>
            </a:r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</a:rPr>
              <a:t>klíčový sociální pracovník</a:t>
            </a:r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</a:rPr>
              <a:t>, část </a:t>
            </a:r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</a:rPr>
              <a:t>zástupce domácnosti</a:t>
            </a:r>
          </a:p>
          <a:p>
            <a:pPr lvl="1">
              <a:lnSpc>
                <a:spcPct val="100000"/>
              </a:lnSpc>
            </a:pPr>
            <a:r>
              <a:rPr lang="cs-CZ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za vícečlennou domácnost s dětmi odpovídala pečující osoba (nejčastěji matka), u domácností bez dětí byl*a primárně vybírán*a hlavní živitel*</a:t>
            </a:r>
            <a:r>
              <a:rPr lang="cs-CZ" sz="20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ka</a:t>
            </a:r>
            <a:r>
              <a:rPr lang="cs-CZ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 rodiny</a:t>
            </a:r>
          </a:p>
          <a:p>
            <a:pPr>
              <a:lnSpc>
                <a:spcPct val="100000"/>
              </a:lnSpc>
            </a:pPr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</a:rPr>
              <a:t>témata: </a:t>
            </a:r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</a:rPr>
              <a:t>zkušenost s bytovou nouzí, finanční situace, využívání sociální podpory, zdravotní stav, komunitní začlenění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28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818CF-D18C-3742-A7CB-E9C73B54E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BEA5E-95E3-C4D0-0190-221D1691F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182"/>
            <a:ext cx="10515600" cy="969689"/>
          </a:xfrm>
          <a:solidFill>
            <a:schemeClr val="bg1"/>
          </a:solidFill>
          <a:effectLst/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2627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Segoe UI" panose="020B0502040204020203" pitchFamily="34" charset="0"/>
              </a:rPr>
              <a:t>DOTAZNÍK PŘED NASTĚHOVÁNÍM</a:t>
            </a:r>
            <a:endParaRPr lang="cs-CZ" sz="3600" b="1" dirty="0">
              <a:solidFill>
                <a:srgbClr val="26276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4F8D43D-41D0-2BDD-2516-98DEC69DFAAF}"/>
              </a:ext>
            </a:extLst>
          </p:cNvPr>
          <p:cNvCxnSpPr>
            <a:cxnSpLocks/>
          </p:cNvCxnSpPr>
          <p:nvPr/>
        </p:nvCxnSpPr>
        <p:spPr>
          <a:xfrm>
            <a:off x="969484" y="1399142"/>
            <a:ext cx="1030077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ástupný obsah 4">
            <a:extLst>
              <a:ext uri="{FF2B5EF4-FFF2-40B4-BE49-F238E27FC236}">
                <a16:creationId xmlns:a16="http://schemas.microsoft.com/office/drawing/2014/main" id="{333B7934-706E-641E-CCC4-6B0E90E7B799}"/>
              </a:ext>
            </a:extLst>
          </p:cNvPr>
          <p:cNvSpPr txBox="1">
            <a:spLocks/>
          </p:cNvSpPr>
          <p:nvPr/>
        </p:nvSpPr>
        <p:spPr>
          <a:xfrm>
            <a:off x="990600" y="2026024"/>
            <a:ext cx="10515600" cy="4303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</a:rPr>
              <a:t>prezentována </a:t>
            </a:r>
            <a:r>
              <a:rPr lang="cs-CZ" sz="2400" dirty="0" err="1">
                <a:latin typeface="Roboto" panose="02000000000000000000" pitchFamily="2" charset="0"/>
                <a:ea typeface="Roboto" panose="02000000000000000000" pitchFamily="2" charset="0"/>
              </a:rPr>
              <a:t>předfinální</a:t>
            </a:r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</a:rPr>
              <a:t> data</a:t>
            </a:r>
            <a:endParaRPr lang="cs-CZ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</a:rPr>
              <a:t>1010 vyplněných dotazníků</a:t>
            </a:r>
          </a:p>
          <a:p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</a:rPr>
              <a:t>sběr dat </a:t>
            </a:r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</a:rPr>
              <a:t>od října 2022 do srpna 2025</a:t>
            </a:r>
          </a:p>
        </p:txBody>
      </p:sp>
    </p:spTree>
    <p:extLst>
      <p:ext uri="{BB962C8B-B14F-4D97-AF65-F5344CB8AC3E}">
        <p14:creationId xmlns:p14="http://schemas.microsoft.com/office/powerpoint/2010/main" val="3574557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526EB76B-8482-0D0F-E715-8ABDC79AC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04" y="373120"/>
            <a:ext cx="10800000" cy="61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89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C23DE22-2212-8C10-43BD-B030F8E73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417541"/>
            <a:ext cx="10800000" cy="6022918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608D224C-0D42-A5F2-456D-F0623E733F9E}"/>
              </a:ext>
            </a:extLst>
          </p:cNvPr>
          <p:cNvSpPr/>
          <p:nvPr/>
        </p:nvSpPr>
        <p:spPr>
          <a:xfrm>
            <a:off x="5644515" y="2446020"/>
            <a:ext cx="1131570" cy="617220"/>
          </a:xfrm>
          <a:prstGeom prst="ellipse">
            <a:avLst/>
          </a:prstGeom>
          <a:solidFill>
            <a:srgbClr val="FFFF00">
              <a:alpha val="1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86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BBC1564-D29D-6F8E-5DA2-3E2FFBF44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394597"/>
            <a:ext cx="10800000" cy="6068807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5E52EAAA-756B-06B6-706F-ACCC7562D9C5}"/>
              </a:ext>
            </a:extLst>
          </p:cNvPr>
          <p:cNvSpPr/>
          <p:nvPr/>
        </p:nvSpPr>
        <p:spPr>
          <a:xfrm>
            <a:off x="3129915" y="2251710"/>
            <a:ext cx="1131570" cy="617220"/>
          </a:xfrm>
          <a:prstGeom prst="ellipse">
            <a:avLst/>
          </a:prstGeom>
          <a:solidFill>
            <a:srgbClr val="FFFF00">
              <a:alpha val="1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528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7511A2A-C087-6059-1BC2-5CA9A68B0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410986"/>
            <a:ext cx="10800000" cy="603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57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CEF97-7F3F-2251-B252-F4E33364E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115FF88-95A8-6465-5529-B2DBCD9BA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438231"/>
            <a:ext cx="10800000" cy="59815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7DA363B4-21A5-2AEC-AAA0-1D2D3698B231}"/>
              </a:ext>
            </a:extLst>
          </p:cNvPr>
          <p:cNvSpPr/>
          <p:nvPr/>
        </p:nvSpPr>
        <p:spPr>
          <a:xfrm>
            <a:off x="609062" y="2821782"/>
            <a:ext cx="2103120" cy="37224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C066145-B922-0C16-50D3-71BF692928EB}"/>
              </a:ext>
            </a:extLst>
          </p:cNvPr>
          <p:cNvSpPr/>
          <p:nvPr/>
        </p:nvSpPr>
        <p:spPr>
          <a:xfrm>
            <a:off x="2799120" y="1288257"/>
            <a:ext cx="8783817" cy="51315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238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1F26A-CF72-321F-B719-EFB8FEB6E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EA1DA1D-0589-9326-2AF5-E20816EBF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438231"/>
            <a:ext cx="10800000" cy="59815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1026E3F-C784-3721-063C-2095DB729FCE}"/>
              </a:ext>
            </a:extLst>
          </p:cNvPr>
          <p:cNvSpPr/>
          <p:nvPr/>
        </p:nvSpPr>
        <p:spPr>
          <a:xfrm>
            <a:off x="609062" y="2821782"/>
            <a:ext cx="2103120" cy="37224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06C9FA3-F1F4-FD97-2964-C2570B034648}"/>
              </a:ext>
            </a:extLst>
          </p:cNvPr>
          <p:cNvSpPr/>
          <p:nvPr/>
        </p:nvSpPr>
        <p:spPr>
          <a:xfrm>
            <a:off x="5323936" y="1288257"/>
            <a:ext cx="6259001" cy="51315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9497C99-2C06-EA5A-B0FF-EDF79E74BDE1}"/>
              </a:ext>
            </a:extLst>
          </p:cNvPr>
          <p:cNvSpPr/>
          <p:nvPr/>
        </p:nvSpPr>
        <p:spPr>
          <a:xfrm>
            <a:off x="2749743" y="3854012"/>
            <a:ext cx="2574193" cy="29432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30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993E9-B47C-BFE5-36D8-C2E9FA313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416841E-53F2-4174-0E8D-1A7CB5133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438231"/>
            <a:ext cx="10800000" cy="59815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22DDC266-6369-3E6E-AA79-4261CA138776}"/>
              </a:ext>
            </a:extLst>
          </p:cNvPr>
          <p:cNvSpPr/>
          <p:nvPr/>
        </p:nvSpPr>
        <p:spPr>
          <a:xfrm>
            <a:off x="609062" y="2821782"/>
            <a:ext cx="2103120" cy="37224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38B5B2C-555E-3937-3520-184502D1542C}"/>
              </a:ext>
            </a:extLst>
          </p:cNvPr>
          <p:cNvSpPr/>
          <p:nvPr/>
        </p:nvSpPr>
        <p:spPr>
          <a:xfrm>
            <a:off x="2878957" y="1288258"/>
            <a:ext cx="5560194" cy="51315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5E0E20C-D676-8BB6-1D88-872A5936453C}"/>
              </a:ext>
            </a:extLst>
          </p:cNvPr>
          <p:cNvSpPr/>
          <p:nvPr/>
        </p:nvSpPr>
        <p:spPr>
          <a:xfrm>
            <a:off x="8147994" y="1163793"/>
            <a:ext cx="3514781" cy="268430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346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2544F-0760-9AA6-AEE3-949B42C4A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2A74E07-9231-89B2-762B-F52D70412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431313"/>
            <a:ext cx="10800000" cy="5995374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1BDC722-E18F-B560-9999-256223D57186}"/>
              </a:ext>
            </a:extLst>
          </p:cNvPr>
          <p:cNvSpPr/>
          <p:nvPr/>
        </p:nvSpPr>
        <p:spPr>
          <a:xfrm>
            <a:off x="2799120" y="1288257"/>
            <a:ext cx="8783817" cy="51315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7EF5F54-8766-045E-D4E9-CEC8FE2A916D}"/>
              </a:ext>
            </a:extLst>
          </p:cNvPr>
          <p:cNvSpPr/>
          <p:nvPr/>
        </p:nvSpPr>
        <p:spPr>
          <a:xfrm>
            <a:off x="609062" y="2821782"/>
            <a:ext cx="2103120" cy="37224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92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7824B-6A58-DCBE-FA83-D93ED324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solidFill>
                  <a:srgbClr val="2627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PODPORA SOCIÁLNÍHO BYDLENÍ Z ESF</a:t>
            </a:r>
            <a:endParaRPr lang="cs-CZ" sz="44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031486-CA40-6224-8D77-76103FBB06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592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38E42-DDC0-7A9E-7C24-5C2C85D60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19FFC45-9BF4-5F37-F8D8-AA2E02388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431313"/>
            <a:ext cx="10800000" cy="5995374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2CF1FFC9-29CF-98E7-2B26-21511A71C95E}"/>
              </a:ext>
            </a:extLst>
          </p:cNvPr>
          <p:cNvSpPr/>
          <p:nvPr/>
        </p:nvSpPr>
        <p:spPr>
          <a:xfrm>
            <a:off x="609062" y="2821782"/>
            <a:ext cx="2103120" cy="37224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0DD9937-4819-D303-6268-6C38BA339EDE}"/>
              </a:ext>
            </a:extLst>
          </p:cNvPr>
          <p:cNvSpPr/>
          <p:nvPr/>
        </p:nvSpPr>
        <p:spPr>
          <a:xfrm>
            <a:off x="2749743" y="3854012"/>
            <a:ext cx="2574193" cy="29432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C479BCB-4A83-9AF1-9772-A521E321C5B1}"/>
              </a:ext>
            </a:extLst>
          </p:cNvPr>
          <p:cNvSpPr/>
          <p:nvPr/>
        </p:nvSpPr>
        <p:spPr>
          <a:xfrm>
            <a:off x="5323936" y="1288257"/>
            <a:ext cx="6259001" cy="51315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754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A1DB6-0E6A-742C-74B7-FA8A2D683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CD31B37-3C7F-EC96-1A30-0A9DEE414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431313"/>
            <a:ext cx="10800000" cy="5995374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CA79CC71-7E74-DB7A-850F-9CCD657F7884}"/>
              </a:ext>
            </a:extLst>
          </p:cNvPr>
          <p:cNvSpPr/>
          <p:nvPr/>
        </p:nvSpPr>
        <p:spPr>
          <a:xfrm>
            <a:off x="609062" y="2821782"/>
            <a:ext cx="2103120" cy="372245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BBABB58-AD4C-5E3B-9A22-D01A40B166D3}"/>
              </a:ext>
            </a:extLst>
          </p:cNvPr>
          <p:cNvSpPr/>
          <p:nvPr/>
        </p:nvSpPr>
        <p:spPr>
          <a:xfrm>
            <a:off x="2878957" y="1288258"/>
            <a:ext cx="5560194" cy="51315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27DF18C-5F9D-0598-ECBB-B1B26898B84D}"/>
              </a:ext>
            </a:extLst>
          </p:cNvPr>
          <p:cNvSpPr/>
          <p:nvPr/>
        </p:nvSpPr>
        <p:spPr>
          <a:xfrm>
            <a:off x="8147994" y="1163793"/>
            <a:ext cx="3514781" cy="268430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14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CCDFA-0A7D-51FB-6081-42954729A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9203F0C-C027-E118-6019-2856B9B7E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400650"/>
            <a:ext cx="10800000" cy="605670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88171F6B-7540-2CE8-BB8F-F2D280A130A1}"/>
              </a:ext>
            </a:extLst>
          </p:cNvPr>
          <p:cNvSpPr/>
          <p:nvPr/>
        </p:nvSpPr>
        <p:spPr>
          <a:xfrm>
            <a:off x="2799120" y="1200149"/>
            <a:ext cx="8878530" cy="276606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561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7E3E6-98A2-56CF-B043-CEFD53E8E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C65B8C1F-3E1C-726B-11B5-A6849A83202F}"/>
              </a:ext>
            </a:extLst>
          </p:cNvPr>
          <p:cNvSpPr/>
          <p:nvPr/>
        </p:nvSpPr>
        <p:spPr>
          <a:xfrm>
            <a:off x="609062" y="3971925"/>
            <a:ext cx="2103120" cy="257231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FAFC101-11D7-E44C-5160-C5BBD99F43A6}"/>
              </a:ext>
            </a:extLst>
          </p:cNvPr>
          <p:cNvSpPr/>
          <p:nvPr/>
        </p:nvSpPr>
        <p:spPr>
          <a:xfrm>
            <a:off x="696000" y="1933575"/>
            <a:ext cx="2103120" cy="952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0F55E5C-6720-ED01-5A29-EF687FCF4EC9}"/>
              </a:ext>
            </a:extLst>
          </p:cNvPr>
          <p:cNvSpPr/>
          <p:nvPr/>
        </p:nvSpPr>
        <p:spPr>
          <a:xfrm>
            <a:off x="2799120" y="1257300"/>
            <a:ext cx="8878530" cy="27146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DBEA8C8-FB09-CC9D-836B-68F726961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447098"/>
            <a:ext cx="10800000" cy="596380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34CA042-0966-16D9-EB86-979FC1552825}"/>
              </a:ext>
            </a:extLst>
          </p:cNvPr>
          <p:cNvSpPr/>
          <p:nvPr/>
        </p:nvSpPr>
        <p:spPr>
          <a:xfrm>
            <a:off x="609062" y="2000250"/>
            <a:ext cx="2103120" cy="952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48BFE4C-DC74-AE3D-8A4F-4FEEE426457E}"/>
              </a:ext>
            </a:extLst>
          </p:cNvPr>
          <p:cNvSpPr/>
          <p:nvPr/>
        </p:nvSpPr>
        <p:spPr>
          <a:xfrm>
            <a:off x="609062" y="4124325"/>
            <a:ext cx="2103120" cy="257231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8A250EE-CA9C-8C7C-B4A0-72847D0F56E1}"/>
              </a:ext>
            </a:extLst>
          </p:cNvPr>
          <p:cNvSpPr/>
          <p:nvPr/>
        </p:nvSpPr>
        <p:spPr>
          <a:xfrm>
            <a:off x="2799120" y="1200149"/>
            <a:ext cx="8878530" cy="457200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080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F1096-924D-721C-13C2-28FA79766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4F588D18-38D5-B9B7-7D6F-845AD69AD8DB}"/>
              </a:ext>
            </a:extLst>
          </p:cNvPr>
          <p:cNvSpPr/>
          <p:nvPr/>
        </p:nvSpPr>
        <p:spPr>
          <a:xfrm>
            <a:off x="609062" y="3971925"/>
            <a:ext cx="2103120" cy="257231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B50B422-7CE8-E8AE-7916-A5EDDCAE7E8C}"/>
              </a:ext>
            </a:extLst>
          </p:cNvPr>
          <p:cNvSpPr/>
          <p:nvPr/>
        </p:nvSpPr>
        <p:spPr>
          <a:xfrm>
            <a:off x="696000" y="1933575"/>
            <a:ext cx="2103120" cy="952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64E0BA3-3DD4-140E-6054-32B76AD8E28E}"/>
              </a:ext>
            </a:extLst>
          </p:cNvPr>
          <p:cNvSpPr/>
          <p:nvPr/>
        </p:nvSpPr>
        <p:spPr>
          <a:xfrm>
            <a:off x="2799120" y="1257300"/>
            <a:ext cx="8878530" cy="27146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77041CC-D980-DE24-BBCD-5E9ED32AB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447098"/>
            <a:ext cx="10800000" cy="596380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C62A3B29-F198-7482-2228-8AD5DB6B57D0}"/>
              </a:ext>
            </a:extLst>
          </p:cNvPr>
          <p:cNvSpPr/>
          <p:nvPr/>
        </p:nvSpPr>
        <p:spPr>
          <a:xfrm>
            <a:off x="609062" y="2000250"/>
            <a:ext cx="2103120" cy="952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2DE682D-074F-5775-681D-F7A2D0FD7989}"/>
              </a:ext>
            </a:extLst>
          </p:cNvPr>
          <p:cNvSpPr/>
          <p:nvPr/>
        </p:nvSpPr>
        <p:spPr>
          <a:xfrm>
            <a:off x="609062" y="4124325"/>
            <a:ext cx="2103120" cy="257231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1FA3E81-D52E-681C-D9A8-948652107E66}"/>
              </a:ext>
            </a:extLst>
          </p:cNvPr>
          <p:cNvSpPr/>
          <p:nvPr/>
        </p:nvSpPr>
        <p:spPr>
          <a:xfrm>
            <a:off x="2799120" y="1200150"/>
            <a:ext cx="8878530" cy="277177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373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94DD3-C731-9060-EDD4-3EC1CFA8E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86720C4-3794-C18A-7E65-46392F43A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450844"/>
            <a:ext cx="10800000" cy="595631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FD82BC80-869A-6ACC-D5C5-8C6C4D503D56}"/>
              </a:ext>
            </a:extLst>
          </p:cNvPr>
          <p:cNvSpPr/>
          <p:nvPr/>
        </p:nvSpPr>
        <p:spPr>
          <a:xfrm>
            <a:off x="609062" y="2000250"/>
            <a:ext cx="2103120" cy="952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ED053E1-3F67-98DD-6755-DA7839EA2F3C}"/>
              </a:ext>
            </a:extLst>
          </p:cNvPr>
          <p:cNvSpPr/>
          <p:nvPr/>
        </p:nvSpPr>
        <p:spPr>
          <a:xfrm>
            <a:off x="609062" y="4124325"/>
            <a:ext cx="2103120" cy="257231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698BB83-DF2E-ACC3-B231-3155C96D0DCB}"/>
              </a:ext>
            </a:extLst>
          </p:cNvPr>
          <p:cNvSpPr/>
          <p:nvPr/>
        </p:nvSpPr>
        <p:spPr>
          <a:xfrm>
            <a:off x="2799120" y="1200149"/>
            <a:ext cx="8878530" cy="457200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467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6A6A8-1B77-77DD-98E2-338454D64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3A2ACF5-8176-2732-3577-668D7D922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450844"/>
            <a:ext cx="10800000" cy="595631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8EFDF424-5F8A-68A9-1778-A9EADC616279}"/>
              </a:ext>
            </a:extLst>
          </p:cNvPr>
          <p:cNvSpPr/>
          <p:nvPr/>
        </p:nvSpPr>
        <p:spPr>
          <a:xfrm>
            <a:off x="609062" y="2000250"/>
            <a:ext cx="2103120" cy="952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40597B3-9B9F-9B55-8C5C-A5DC2EDAC3A8}"/>
              </a:ext>
            </a:extLst>
          </p:cNvPr>
          <p:cNvSpPr/>
          <p:nvPr/>
        </p:nvSpPr>
        <p:spPr>
          <a:xfrm>
            <a:off x="609062" y="4124325"/>
            <a:ext cx="2103120" cy="257231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0365393-1944-B985-D905-29E92C203B4E}"/>
              </a:ext>
            </a:extLst>
          </p:cNvPr>
          <p:cNvSpPr/>
          <p:nvPr/>
        </p:nvSpPr>
        <p:spPr>
          <a:xfrm>
            <a:off x="2799120" y="1200149"/>
            <a:ext cx="8878530" cy="274320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277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6BE93-E212-D995-DA2A-E9D23D65C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2319A91-2B43-D640-CBF2-B082BA58D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416413"/>
            <a:ext cx="10800000" cy="602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21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B6F6D-0A4C-AA65-3C02-A08706E69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2F01BA2-89A5-C675-3F61-846A9AAE9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371524"/>
            <a:ext cx="10800000" cy="611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27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2312A-F1F3-938A-769A-AB4A6BFC0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0524D75-C4A9-0B6B-F781-17AA8C0E6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389930"/>
            <a:ext cx="10800000" cy="607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2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D8A04C-6F92-5BE7-D7B1-DF25BA11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182"/>
            <a:ext cx="10515600" cy="969689"/>
          </a:xfrm>
          <a:solidFill>
            <a:schemeClr val="bg1"/>
          </a:solidFill>
          <a:effectLst/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2627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PODPORA SOCIÁLNÍHO BYDLENÍ Z ESF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035B1303-03DA-B70E-C062-E02BD12AFDA7}"/>
              </a:ext>
            </a:extLst>
          </p:cNvPr>
          <p:cNvCxnSpPr>
            <a:cxnSpLocks/>
          </p:cNvCxnSpPr>
          <p:nvPr/>
        </p:nvCxnSpPr>
        <p:spPr>
          <a:xfrm>
            <a:off x="969484" y="1399142"/>
            <a:ext cx="1030077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Zástupný obsah 3">
            <a:extLst>
              <a:ext uri="{FF2B5EF4-FFF2-40B4-BE49-F238E27FC236}">
                <a16:creationId xmlns:a16="http://schemas.microsoft.com/office/drawing/2014/main" id="{131D7A3F-0D01-C0FE-E4B7-005ED1F36A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313838"/>
              </p:ext>
            </p:extLst>
          </p:nvPr>
        </p:nvGraphicFramePr>
        <p:xfrm>
          <a:off x="838200" y="1600200"/>
          <a:ext cx="10515600" cy="4707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01F7D0A0-C8F1-A8F3-5116-4B0537B230EC}"/>
              </a:ext>
            </a:extLst>
          </p:cNvPr>
          <p:cNvSpPr/>
          <p:nvPr/>
        </p:nvSpPr>
        <p:spPr>
          <a:xfrm>
            <a:off x="353205" y="2867025"/>
            <a:ext cx="11160000" cy="344079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210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836A1-FB13-338B-4D00-C4133A12F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D0302AF-32B8-29E8-0AAA-9720C619E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413199"/>
            <a:ext cx="10800000" cy="60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87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096F4-747B-734A-7B52-9A565BC8F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13CC815-43CB-45C0-B2DB-DA7D3E7E9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413199"/>
            <a:ext cx="10800000" cy="603160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846911D3-13DA-6824-C2B4-E5732DEDDEE0}"/>
              </a:ext>
            </a:extLst>
          </p:cNvPr>
          <p:cNvSpPr/>
          <p:nvPr/>
        </p:nvSpPr>
        <p:spPr>
          <a:xfrm>
            <a:off x="2941994" y="1285876"/>
            <a:ext cx="2773005" cy="504825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78CFAB1-3AA6-8F4D-3B6D-FC3E509A9854}"/>
              </a:ext>
            </a:extLst>
          </p:cNvPr>
          <p:cNvSpPr/>
          <p:nvPr/>
        </p:nvSpPr>
        <p:spPr>
          <a:xfrm>
            <a:off x="6553508" y="1809752"/>
            <a:ext cx="5172074" cy="473029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7AF01BC-76F1-EBE5-7A23-8ED01D8E4780}"/>
              </a:ext>
            </a:extLst>
          </p:cNvPr>
          <p:cNvSpPr/>
          <p:nvPr/>
        </p:nvSpPr>
        <p:spPr>
          <a:xfrm>
            <a:off x="5648325" y="1190628"/>
            <a:ext cx="5934075" cy="61912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985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218D1-D959-CEBC-3D16-9EB9D0C53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3B7E3E1-281B-CAC2-4A32-0BE099697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413199"/>
            <a:ext cx="10800000" cy="603160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760D220D-9730-E53D-43C7-72886778480F}"/>
              </a:ext>
            </a:extLst>
          </p:cNvPr>
          <p:cNvSpPr/>
          <p:nvPr/>
        </p:nvSpPr>
        <p:spPr>
          <a:xfrm>
            <a:off x="2941994" y="1285876"/>
            <a:ext cx="3535006" cy="504825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84B00DD-4196-908A-55D3-93ED93695A07}"/>
              </a:ext>
            </a:extLst>
          </p:cNvPr>
          <p:cNvSpPr/>
          <p:nvPr/>
        </p:nvSpPr>
        <p:spPr>
          <a:xfrm>
            <a:off x="7315200" y="1809752"/>
            <a:ext cx="4400550" cy="473029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F3F05AE-7D56-F2BB-9E04-B37AC3C647E0}"/>
              </a:ext>
            </a:extLst>
          </p:cNvPr>
          <p:cNvSpPr/>
          <p:nvPr/>
        </p:nvSpPr>
        <p:spPr>
          <a:xfrm>
            <a:off x="5648325" y="1190628"/>
            <a:ext cx="5934075" cy="61912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160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5937C-39F2-2159-DFF4-F5C735C05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2FE09D4-B5C5-D211-FB38-171F164D5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413199"/>
            <a:ext cx="10800000" cy="603160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2090BB72-A553-DC6B-4D54-B3A230EA0FC4}"/>
              </a:ext>
            </a:extLst>
          </p:cNvPr>
          <p:cNvSpPr/>
          <p:nvPr/>
        </p:nvSpPr>
        <p:spPr>
          <a:xfrm>
            <a:off x="2941993" y="1285876"/>
            <a:ext cx="5754331" cy="504825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3FBF86D-32FF-7B6E-5377-4286B0510694}"/>
              </a:ext>
            </a:extLst>
          </p:cNvPr>
          <p:cNvSpPr/>
          <p:nvPr/>
        </p:nvSpPr>
        <p:spPr>
          <a:xfrm>
            <a:off x="5648325" y="1190628"/>
            <a:ext cx="5934075" cy="61912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AE9FFBA-9F7C-A381-9D15-C843F1F74E05}"/>
              </a:ext>
            </a:extLst>
          </p:cNvPr>
          <p:cNvSpPr/>
          <p:nvPr/>
        </p:nvSpPr>
        <p:spPr>
          <a:xfrm>
            <a:off x="10942317" y="1396551"/>
            <a:ext cx="640083" cy="504825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680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E2BE6-E02D-9BB5-CBE9-16FA191FD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DA6D106-4940-A700-2EB0-BED2C05FB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000" y="1420160"/>
            <a:ext cx="7200000" cy="401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57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EE78C-5DB6-87B7-A155-6BF06C158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7B4D544-99D8-8DA3-70EB-2FD526DD7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000" y="1304295"/>
            <a:ext cx="5760000" cy="424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30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1DF48-C0D7-4384-E513-418768934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2C4026B-9B38-53F1-07CE-95BA90B25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396693"/>
            <a:ext cx="10800000" cy="606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88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C0F5F-65B9-1DAF-383A-E753C321B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C600EEB-F3B9-67D4-CF76-54576DA15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396693"/>
            <a:ext cx="10800000" cy="6064615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10147DA6-A57D-A550-6602-FCD88CECD6CA}"/>
              </a:ext>
            </a:extLst>
          </p:cNvPr>
          <p:cNvSpPr/>
          <p:nvPr/>
        </p:nvSpPr>
        <p:spPr>
          <a:xfrm>
            <a:off x="3009900" y="1076325"/>
            <a:ext cx="8486099" cy="284416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143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0832C-F9A8-EFD5-DE28-BB837C4B0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1E38FED-C816-BD2D-4FDF-FC287AFAE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401351"/>
            <a:ext cx="10800000" cy="605529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B9E8A5A-0199-39F9-FF17-E48118FBFE11}"/>
              </a:ext>
            </a:extLst>
          </p:cNvPr>
          <p:cNvSpPr/>
          <p:nvPr/>
        </p:nvSpPr>
        <p:spPr>
          <a:xfrm>
            <a:off x="609062" y="2000250"/>
            <a:ext cx="2103120" cy="952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9661725-74FC-D9DB-81A7-08656D984B7D}"/>
              </a:ext>
            </a:extLst>
          </p:cNvPr>
          <p:cNvSpPr/>
          <p:nvPr/>
        </p:nvSpPr>
        <p:spPr>
          <a:xfrm>
            <a:off x="609062" y="3990975"/>
            <a:ext cx="2103120" cy="257231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919F38C-8DEF-1218-43C7-CB38C5F7C0E9}"/>
              </a:ext>
            </a:extLst>
          </p:cNvPr>
          <p:cNvSpPr/>
          <p:nvPr/>
        </p:nvSpPr>
        <p:spPr>
          <a:xfrm>
            <a:off x="3009900" y="1076325"/>
            <a:ext cx="8486099" cy="548696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424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DEA74-46F2-4C94-BD2C-5E43226F3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124E374-1393-AF0D-87F8-FD49A4FEC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401351"/>
            <a:ext cx="10800000" cy="605529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37F8A33-E9FA-2208-78DC-A3F87D7430E4}"/>
              </a:ext>
            </a:extLst>
          </p:cNvPr>
          <p:cNvSpPr/>
          <p:nvPr/>
        </p:nvSpPr>
        <p:spPr>
          <a:xfrm>
            <a:off x="609062" y="2000250"/>
            <a:ext cx="2103120" cy="952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6BA5FE2-7445-1BAA-C77B-5093BEFB3975}"/>
              </a:ext>
            </a:extLst>
          </p:cNvPr>
          <p:cNvSpPr/>
          <p:nvPr/>
        </p:nvSpPr>
        <p:spPr>
          <a:xfrm>
            <a:off x="609062" y="3990975"/>
            <a:ext cx="2103120" cy="257231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CCE5D7A-2EF2-4C99-8BAD-BDA1D7089358}"/>
              </a:ext>
            </a:extLst>
          </p:cNvPr>
          <p:cNvSpPr/>
          <p:nvPr/>
        </p:nvSpPr>
        <p:spPr>
          <a:xfrm>
            <a:off x="3009900" y="1076325"/>
            <a:ext cx="8486099" cy="280987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379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192A7-1FAD-5265-607C-90BE742BA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9FB799-4208-A66B-43C1-93CA1B5C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182"/>
            <a:ext cx="10515600" cy="969689"/>
          </a:xfrm>
          <a:solidFill>
            <a:schemeClr val="bg1"/>
          </a:solidFill>
          <a:effectLst/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2627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PODPORA SOCIÁLNÍHO BYDLENÍ Z ESF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1FA4CC1-DA1A-051E-DF89-A836FD742CC7}"/>
              </a:ext>
            </a:extLst>
          </p:cNvPr>
          <p:cNvCxnSpPr>
            <a:cxnSpLocks/>
          </p:cNvCxnSpPr>
          <p:nvPr/>
        </p:nvCxnSpPr>
        <p:spPr>
          <a:xfrm>
            <a:off x="969484" y="1399142"/>
            <a:ext cx="1030077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Zástupný obsah 3">
            <a:extLst>
              <a:ext uri="{FF2B5EF4-FFF2-40B4-BE49-F238E27FC236}">
                <a16:creationId xmlns:a16="http://schemas.microsoft.com/office/drawing/2014/main" id="{01B9B0C4-3848-DA1A-5CB9-9F53998B34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00200"/>
          <a:ext cx="10515600" cy="4707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66C94E94-2D0D-1FD1-D8F6-35F69BE1541E}"/>
              </a:ext>
            </a:extLst>
          </p:cNvPr>
          <p:cNvSpPr/>
          <p:nvPr/>
        </p:nvSpPr>
        <p:spPr>
          <a:xfrm>
            <a:off x="353205" y="4629150"/>
            <a:ext cx="11160000" cy="1678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1841F9E-E148-E776-C17F-37417F02D1EF}"/>
              </a:ext>
            </a:extLst>
          </p:cNvPr>
          <p:cNvSpPr/>
          <p:nvPr/>
        </p:nvSpPr>
        <p:spPr>
          <a:xfrm>
            <a:off x="838200" y="1408769"/>
            <a:ext cx="11160000" cy="1678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2120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22D52-1AA4-A67D-295D-89A12E2EE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6C00855-C4BF-C521-E818-30737A017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403674"/>
            <a:ext cx="10800000" cy="6050652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E3389AEE-C801-FC08-C9C0-B109E2194EB8}"/>
              </a:ext>
            </a:extLst>
          </p:cNvPr>
          <p:cNvSpPr/>
          <p:nvPr/>
        </p:nvSpPr>
        <p:spPr>
          <a:xfrm>
            <a:off x="609062" y="2000250"/>
            <a:ext cx="2103120" cy="952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13FE3CD-DCC9-9CFF-BCDC-D41CC15E4FDB}"/>
              </a:ext>
            </a:extLst>
          </p:cNvPr>
          <p:cNvSpPr/>
          <p:nvPr/>
        </p:nvSpPr>
        <p:spPr>
          <a:xfrm>
            <a:off x="609062" y="3990975"/>
            <a:ext cx="2103120" cy="257231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DD22819-99DF-4453-D601-FF205488024A}"/>
              </a:ext>
            </a:extLst>
          </p:cNvPr>
          <p:cNvSpPr/>
          <p:nvPr/>
        </p:nvSpPr>
        <p:spPr>
          <a:xfrm>
            <a:off x="3009900" y="1076325"/>
            <a:ext cx="8486099" cy="548696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8948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21B96-EF24-6B19-0491-BDFC18DBD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DE86988-663F-9DC7-D734-F2C9DDB06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403674"/>
            <a:ext cx="10800000" cy="6050652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2761CF7-1DC3-5E0D-038E-F3C8FE3E6674}"/>
              </a:ext>
            </a:extLst>
          </p:cNvPr>
          <p:cNvSpPr/>
          <p:nvPr/>
        </p:nvSpPr>
        <p:spPr>
          <a:xfrm>
            <a:off x="609062" y="2000250"/>
            <a:ext cx="2103120" cy="952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76FD2CB-4250-5B33-7F2C-8BFF0E914F05}"/>
              </a:ext>
            </a:extLst>
          </p:cNvPr>
          <p:cNvSpPr/>
          <p:nvPr/>
        </p:nvSpPr>
        <p:spPr>
          <a:xfrm>
            <a:off x="609062" y="3990975"/>
            <a:ext cx="2103120" cy="257231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3D7749B-3FC7-4FC3-EA2C-C60617336557}"/>
              </a:ext>
            </a:extLst>
          </p:cNvPr>
          <p:cNvSpPr/>
          <p:nvPr/>
        </p:nvSpPr>
        <p:spPr>
          <a:xfrm>
            <a:off x="3009900" y="1076325"/>
            <a:ext cx="8486099" cy="28194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17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EBA5A-633D-A92D-338D-A67018977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3C5DE90-F22D-70AE-9628-02435989B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402354"/>
            <a:ext cx="10800000" cy="605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216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10CFE-8F74-4C67-C4B2-4C12390FC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3E9972-32EB-A411-14BD-E295CF9D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>
                <a:solidFill>
                  <a:srgbClr val="2627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Segoe UI" panose="020B0502040204020203" pitchFamily="34" charset="0"/>
              </a:rPr>
              <a:t>DOTAZNÍK PO 12 MĚSÍCÍCH</a:t>
            </a:r>
            <a:endParaRPr lang="cs-CZ" sz="4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3ADD01-FDE0-EE8D-6F38-5A8CF99F3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8390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2A83695-1907-59A1-0F99-1AD5A6785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422135"/>
            <a:ext cx="10800000" cy="601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633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61053CC-22A5-1AD6-1E7F-0356EA9D7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422135"/>
            <a:ext cx="10800000" cy="601373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20ECEE0-52CE-D2B5-767A-DDDE4268AC5C}"/>
              </a:ext>
            </a:extLst>
          </p:cNvPr>
          <p:cNvSpPr/>
          <p:nvPr/>
        </p:nvSpPr>
        <p:spPr>
          <a:xfrm>
            <a:off x="3009901" y="3012701"/>
            <a:ext cx="8486099" cy="342316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4190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6F945-D8D3-6261-97CC-C89D7824B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C5AB861-3332-0147-35E4-DC289792E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422135"/>
            <a:ext cx="10800000" cy="601373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ED90A28E-0906-9FB8-D8A2-DCB5B8CD5EB2}"/>
              </a:ext>
            </a:extLst>
          </p:cNvPr>
          <p:cNvSpPr/>
          <p:nvPr/>
        </p:nvSpPr>
        <p:spPr>
          <a:xfrm>
            <a:off x="3009900" y="1264024"/>
            <a:ext cx="8486099" cy="187362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056C43B-3A90-61F8-570B-5A1FEEE955CC}"/>
              </a:ext>
            </a:extLst>
          </p:cNvPr>
          <p:cNvSpPr/>
          <p:nvPr/>
        </p:nvSpPr>
        <p:spPr>
          <a:xfrm>
            <a:off x="2740959" y="3042724"/>
            <a:ext cx="4394947" cy="339314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2540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9FCC060-277A-3E6B-9BDF-5894FF3E3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405000"/>
            <a:ext cx="10800000" cy="604800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E2401E4-78AC-1CA5-07A6-F13A76A9DA95}"/>
              </a:ext>
            </a:extLst>
          </p:cNvPr>
          <p:cNvSpPr/>
          <p:nvPr/>
        </p:nvSpPr>
        <p:spPr>
          <a:xfrm>
            <a:off x="7521388" y="3030071"/>
            <a:ext cx="4306305" cy="1873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4965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02818-035D-E8D3-C2A9-231566093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A704DAC-9985-0C7B-A731-DCD4B5AB2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396007"/>
            <a:ext cx="10800000" cy="606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995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00203-6881-1923-AB9F-C52930D6E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8322817-D5C8-42DB-AF19-690281113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000" y="1791993"/>
            <a:ext cx="7200000" cy="327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0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3CFA9-39B5-253F-25DC-E53BCEF10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F7BCE5-E40E-1D0C-7102-C440EC04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182"/>
            <a:ext cx="10515600" cy="969689"/>
          </a:xfrm>
          <a:solidFill>
            <a:schemeClr val="bg1"/>
          </a:solidFill>
          <a:effectLst/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2627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PODPORA SOCIÁLNÍHO BYDLENÍ Z ESF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A6B0A6A4-4540-54D0-1630-76C7B5835DCA}"/>
              </a:ext>
            </a:extLst>
          </p:cNvPr>
          <p:cNvCxnSpPr>
            <a:cxnSpLocks/>
          </p:cNvCxnSpPr>
          <p:nvPr/>
        </p:nvCxnSpPr>
        <p:spPr>
          <a:xfrm>
            <a:off x="969484" y="1399142"/>
            <a:ext cx="1030077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Zástupný obsah 3">
            <a:extLst>
              <a:ext uri="{FF2B5EF4-FFF2-40B4-BE49-F238E27FC236}">
                <a16:creationId xmlns:a16="http://schemas.microsoft.com/office/drawing/2014/main" id="{573F4303-BE9A-DDB5-5365-B1952A7576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00200"/>
          <a:ext cx="10515600" cy="4707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8747E2B1-4740-23F1-A51C-E161F9BEE606}"/>
              </a:ext>
            </a:extLst>
          </p:cNvPr>
          <p:cNvSpPr/>
          <p:nvPr/>
        </p:nvSpPr>
        <p:spPr>
          <a:xfrm>
            <a:off x="343680" y="1529704"/>
            <a:ext cx="11160000" cy="316642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6772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D13BF-7016-764C-26C8-24F87CBF9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D1A55C8-79D0-EEF8-D655-94068FA22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644740"/>
            <a:ext cx="10800000" cy="255566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DD70256-4E28-60A4-3F42-F105D7812ED6}"/>
              </a:ext>
            </a:extLst>
          </p:cNvPr>
          <p:cNvSpPr/>
          <p:nvPr/>
        </p:nvSpPr>
        <p:spPr>
          <a:xfrm>
            <a:off x="530038" y="2353796"/>
            <a:ext cx="2327462" cy="970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31C3CB5-5E26-74BB-807D-0AE470FF4B30}"/>
              </a:ext>
            </a:extLst>
          </p:cNvPr>
          <p:cNvSpPr/>
          <p:nvPr/>
        </p:nvSpPr>
        <p:spPr>
          <a:xfrm>
            <a:off x="530038" y="520915"/>
            <a:ext cx="2327462" cy="970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B5F44C7-B4F1-CB95-B437-1838C809A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3429000"/>
            <a:ext cx="10800000" cy="2575059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E871F934-D225-5F16-5589-0EDE3E67805E}"/>
              </a:ext>
            </a:extLst>
          </p:cNvPr>
          <p:cNvSpPr/>
          <p:nvPr/>
        </p:nvSpPr>
        <p:spPr>
          <a:xfrm>
            <a:off x="530038" y="3273398"/>
            <a:ext cx="2327462" cy="970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A3271FF-4172-5C4C-726F-535429C3266B}"/>
              </a:ext>
            </a:extLst>
          </p:cNvPr>
          <p:cNvSpPr/>
          <p:nvPr/>
        </p:nvSpPr>
        <p:spPr>
          <a:xfrm>
            <a:off x="530038" y="5134082"/>
            <a:ext cx="2327462" cy="970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5856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F650B-72CE-BC76-A6B2-91386C908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296A5-FF63-3884-D388-5F1775640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>
                <a:solidFill>
                  <a:srgbClr val="2627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Segoe UI" panose="020B0502040204020203" pitchFamily="34" charset="0"/>
              </a:rPr>
              <a:t>DOTAZNÍK PŘI UKONČENÍ</a:t>
            </a:r>
            <a:endParaRPr lang="cs-CZ" sz="4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8F1F3F-0CB7-417A-55EF-0DDB8D2B29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5817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55EF483-E7C2-9603-8B4B-D008903D0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409290"/>
            <a:ext cx="10800000" cy="603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351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DF47B-825A-2ABA-FB7B-051719B0E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846CC83-81DD-5A22-371E-CCBF87AB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2" b="906"/>
          <a:stretch/>
        </p:blipFill>
        <p:spPr>
          <a:xfrm>
            <a:off x="696000" y="488731"/>
            <a:ext cx="10800000" cy="598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144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01483-0EF6-E85E-882A-169E629FE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40F849-C55F-BED7-8436-062F60852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>
                <a:solidFill>
                  <a:srgbClr val="2627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Segoe UI" panose="020B0502040204020203" pitchFamily="34" charset="0"/>
              </a:rPr>
              <a:t>PŘÍPADOVÁ STUDIE</a:t>
            </a:r>
            <a:endParaRPr lang="cs-CZ" sz="4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843832-0527-EC98-E17E-8FB2E17CB1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5439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4DED494-3047-245E-8938-C39A78E44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302" y="711060"/>
            <a:ext cx="3867349" cy="543587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7F1377E-F080-FBA8-A42C-90D37610C767}"/>
              </a:ext>
            </a:extLst>
          </p:cNvPr>
          <p:cNvSpPr txBox="1"/>
          <p:nvPr/>
        </p:nvSpPr>
        <p:spPr>
          <a:xfrm>
            <a:off x="5602943" y="1293766"/>
            <a:ext cx="58449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zkušenost realizátorů s přístupem </a:t>
            </a:r>
            <a:r>
              <a:rPr lang="cs-CZ" dirty="0" err="1">
                <a:latin typeface="Roboto" panose="02000000000000000000" pitchFamily="2" charset="0"/>
                <a:ea typeface="Roboto" panose="02000000000000000000" pitchFamily="2" charset="0"/>
              </a:rPr>
              <a:t>Housing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cs-CZ" dirty="0" err="1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 při </a:t>
            </a:r>
            <a:r>
              <a:rPr lang="cs-CZ" b="1" dirty="0">
                <a:latin typeface="Roboto" panose="02000000000000000000" pitchFamily="2" charset="0"/>
                <a:ea typeface="Roboto" panose="02000000000000000000" pitchFamily="2" charset="0"/>
              </a:rPr>
              <a:t>zabydlování osob s duševním onemocněním či duální diagnózou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sestavení realizačního týmu projektu (konkrétně </a:t>
            </a:r>
            <a:r>
              <a:rPr lang="cs-CZ" b="1" dirty="0">
                <a:latin typeface="Roboto" panose="02000000000000000000" pitchFamily="2" charset="0"/>
                <a:ea typeface="Roboto" panose="02000000000000000000" pitchFamily="2" charset="0"/>
              </a:rPr>
              <a:t>multidisciplinárního týmu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koordinace podpory a její průběh v čase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cs-CZ" dirty="0">
              <a:latin typeface="Roboto" panose="02000000000000000000" pitchFamily="2" charset="0"/>
              <a:ea typeface="Roboto" panose="02000000000000000000" pitchFamily="2" charset="0"/>
              <a:hlinkClick r:id="rId4"/>
            </a:endParaRPr>
          </a:p>
          <a:p>
            <a:pPr algn="ctr"/>
            <a:r>
              <a:rPr lang="cs-CZ" b="1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PS </a:t>
            </a:r>
            <a:r>
              <a:rPr lang="cs-CZ" b="1" dirty="0" err="1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Housing</a:t>
            </a:r>
            <a:r>
              <a:rPr lang="cs-CZ" b="1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 </a:t>
            </a:r>
            <a:r>
              <a:rPr lang="cs-CZ" b="1" dirty="0" err="1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First</a:t>
            </a:r>
            <a:r>
              <a:rPr lang="cs-CZ" b="1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 Baobab</a:t>
            </a:r>
            <a:endParaRPr lang="cs-CZ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752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46693D2-E88D-6DDA-CC78-841A3486E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9760"/>
            <a:ext cx="10515600" cy="5557203"/>
          </a:xfrm>
        </p:spPr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sz="5400" dirty="0">
              <a:solidFill>
                <a:srgbClr val="262760"/>
              </a:solidFill>
            </a:endParaRPr>
          </a:p>
          <a:p>
            <a:pPr marL="0" indent="0" algn="ctr">
              <a:buNone/>
            </a:pPr>
            <a:r>
              <a:rPr lang="cs-CZ" sz="5400" dirty="0">
                <a:solidFill>
                  <a:srgbClr val="2627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DĚKUJI ZA POZORNOST!</a:t>
            </a:r>
          </a:p>
          <a:p>
            <a:pPr marL="0" indent="0" algn="ctr">
              <a:buNone/>
            </a:pPr>
            <a:endParaRPr lang="cs-CZ" sz="4000" dirty="0">
              <a:solidFill>
                <a:srgbClr val="2627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cs-CZ" sz="4000" dirty="0">
                <a:solidFill>
                  <a:srgbClr val="26276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ondrej.vrba@mpsv.cz</a:t>
            </a:r>
          </a:p>
        </p:txBody>
      </p:sp>
    </p:spTree>
    <p:extLst>
      <p:ext uri="{BB962C8B-B14F-4D97-AF65-F5344CB8AC3E}">
        <p14:creationId xmlns:p14="http://schemas.microsoft.com/office/powerpoint/2010/main" val="71195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8A02A-9A72-F405-2987-3F10B5D37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6E426C-C201-17FE-2803-511D67DF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solidFill>
                  <a:srgbClr val="2627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Segoe UI" panose="020B0502040204020203" pitchFamily="34" charset="0"/>
              </a:rPr>
              <a:t>VYHODNOCENÍ VÝZEV 007 A 101 OPZ+</a:t>
            </a:r>
            <a:endParaRPr lang="cs-CZ" sz="44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A51B2C-5227-1B75-552A-257EDBD47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906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B4D8B-4050-CABA-3B5A-6C478C423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A03C7E-68FC-EC60-A5A9-44FB78DD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182"/>
            <a:ext cx="10515600" cy="969689"/>
          </a:xfrm>
          <a:solidFill>
            <a:schemeClr val="bg1"/>
          </a:solidFill>
          <a:effectLst/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2627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Segoe UI" panose="020B0502040204020203" pitchFamily="34" charset="0"/>
              </a:rPr>
              <a:t>VÝZVY 007 A 101 OPZ+</a:t>
            </a:r>
            <a:endParaRPr lang="cs-CZ" sz="3600" b="1" dirty="0">
              <a:solidFill>
                <a:srgbClr val="26276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555898CD-D31A-3015-00A2-CAF96EAAA242}"/>
              </a:ext>
            </a:extLst>
          </p:cNvPr>
          <p:cNvCxnSpPr>
            <a:cxnSpLocks/>
          </p:cNvCxnSpPr>
          <p:nvPr/>
        </p:nvCxnSpPr>
        <p:spPr>
          <a:xfrm>
            <a:off x="969484" y="1399142"/>
            <a:ext cx="1030077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5023904-69D8-3BAC-11F1-72F904B3C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8093"/>
            <a:ext cx="10515600" cy="4168869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Roboto" panose="02000000000000000000" pitchFamily="2" charset="0"/>
                <a:ea typeface="Roboto" panose="02000000000000000000" pitchFamily="2" charset="0"/>
              </a:rPr>
              <a:t>podpořeno 49 projektů </a:t>
            </a:r>
            <a:r>
              <a:rPr lang="cs-CZ" sz="3200" dirty="0">
                <a:latin typeface="Roboto" panose="02000000000000000000" pitchFamily="2" charset="0"/>
                <a:ea typeface="Roboto" panose="02000000000000000000" pitchFamily="2" charset="0"/>
              </a:rPr>
              <a:t>(obce a neziskové organizace)</a:t>
            </a:r>
          </a:p>
          <a:p>
            <a:r>
              <a:rPr lang="cs-CZ" sz="3200" b="1" dirty="0">
                <a:latin typeface="Roboto" panose="02000000000000000000" pitchFamily="2" charset="0"/>
                <a:ea typeface="Roboto" panose="02000000000000000000" pitchFamily="2" charset="0"/>
              </a:rPr>
              <a:t>alokace 920 milionů Kč</a:t>
            </a:r>
          </a:p>
          <a:p>
            <a:endParaRPr lang="cs-CZ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cs-CZ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cs-CZ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29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99FB0-E9C1-ECCD-8A30-41BF1D890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EF5FA-28F4-3B57-2C6F-5EFFF022E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182"/>
            <a:ext cx="10515600" cy="969689"/>
          </a:xfrm>
          <a:solidFill>
            <a:schemeClr val="bg1"/>
          </a:solidFill>
          <a:effectLst/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2627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Segoe UI" panose="020B0502040204020203" pitchFamily="34" charset="0"/>
              </a:rPr>
              <a:t>VYHODNOCENÍ VÝZEV 007 A 101 OPZ+</a:t>
            </a:r>
            <a:endParaRPr lang="cs-CZ" sz="3600" b="1" dirty="0">
              <a:solidFill>
                <a:srgbClr val="26276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BBABD4E7-1F9A-620E-0176-3D4E0E78AFA4}"/>
              </a:ext>
            </a:extLst>
          </p:cNvPr>
          <p:cNvCxnSpPr>
            <a:cxnSpLocks/>
          </p:cNvCxnSpPr>
          <p:nvPr/>
        </p:nvCxnSpPr>
        <p:spPr>
          <a:xfrm>
            <a:off x="969484" y="1399142"/>
            <a:ext cx="1030077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0DE782-E1E5-400D-3D8F-EB52B7FF1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8119"/>
            <a:ext cx="10515600" cy="4428844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</a:rPr>
              <a:t>Dotazníkové šetření – zabydlené domácnosti</a:t>
            </a:r>
          </a:p>
          <a:p>
            <a:pPr lvl="1"/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dotazník před nastěhováním</a:t>
            </a:r>
          </a:p>
          <a:p>
            <a:pPr lvl="1"/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dotazník 1 rok po nastěhování</a:t>
            </a:r>
          </a:p>
          <a:p>
            <a:pPr lvl="1"/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dotazník 2 roky po nastěhování</a:t>
            </a:r>
          </a:p>
          <a:p>
            <a:pPr lvl="1"/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dotazník při ukončení bydlení</a:t>
            </a:r>
          </a:p>
          <a:p>
            <a:pPr marL="457200" lvl="1" indent="0">
              <a:buNone/>
            </a:pPr>
            <a:endParaRPr lang="cs-CZ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</a:rPr>
              <a:t>Analýza využití zdravotnických služeb a čerpání finanční podpory</a:t>
            </a:r>
          </a:p>
          <a:p>
            <a:endParaRPr lang="cs-CZ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cs-CZ" sz="2400" b="1" dirty="0">
                <a:latin typeface="Roboto" panose="02000000000000000000" pitchFamily="2" charset="0"/>
                <a:ea typeface="Roboto" panose="02000000000000000000" pitchFamily="2" charset="0"/>
              </a:rPr>
              <a:t>Případové studie</a:t>
            </a:r>
          </a:p>
          <a:p>
            <a:endParaRPr lang="cs-CZ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cs-CZ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316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AD026-163D-E582-0F6E-BC0A3A979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F12E8D-53DE-40A3-4C51-2F99D9BE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>
                <a:solidFill>
                  <a:srgbClr val="2627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Segoe UI" panose="020B0502040204020203" pitchFamily="34" charset="0"/>
              </a:rPr>
              <a:t>DOTAZNÍK PŘED NASTĚHOVÁNÍM</a:t>
            </a:r>
            <a:endParaRPr lang="cs-CZ" sz="4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A80899-FA0E-E108-48D2-C5586E3CD1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3996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749</Words>
  <Application>Microsoft Office PowerPoint</Application>
  <PresentationFormat>Širokoúhlá obrazovka</PresentationFormat>
  <Paragraphs>139</Paragraphs>
  <Slides>56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4" baseType="lpstr">
      <vt:lpstr>Roboto Light</vt:lpstr>
      <vt:lpstr>Aptos</vt:lpstr>
      <vt:lpstr>Roboto Black</vt:lpstr>
      <vt:lpstr>Arial</vt:lpstr>
      <vt:lpstr>Times New Roman</vt:lpstr>
      <vt:lpstr>Roboto</vt:lpstr>
      <vt:lpstr>Aptos Display</vt:lpstr>
      <vt:lpstr>Motiv Office</vt:lpstr>
      <vt:lpstr>SOCIÁLNÍ BYDLENÍ V OPZ+</vt:lpstr>
      <vt:lpstr>PODPORA SOCIÁLNÍHO BYDLENÍ Z ESF</vt:lpstr>
      <vt:lpstr>PODPORA SOCIÁLNÍHO BYDLENÍ Z ESF</vt:lpstr>
      <vt:lpstr>PODPORA SOCIÁLNÍHO BYDLENÍ Z ESF</vt:lpstr>
      <vt:lpstr>PODPORA SOCIÁLNÍHO BYDLENÍ Z ESF</vt:lpstr>
      <vt:lpstr>VYHODNOCENÍ VÝZEV 007 A 101 OPZ+</vt:lpstr>
      <vt:lpstr>VÝZVY 007 A 101 OPZ+</vt:lpstr>
      <vt:lpstr>VYHODNOCENÍ VÝZEV 007 A 101 OPZ+</vt:lpstr>
      <vt:lpstr>DOTAZNÍK PŘED NASTĚHOVÁNÍM</vt:lpstr>
      <vt:lpstr>DOTAZNÍK PŘED NASTĚHOVÁNÍM</vt:lpstr>
      <vt:lpstr>DOTAZNÍK PŘED NASTĚHOVÁNÍM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DOTAZNÍK PO 12 MĚSÍCÍCH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DOTAZNÍK PŘI UKONČENÍ</vt:lpstr>
      <vt:lpstr>Prezentace aplikace PowerPoint</vt:lpstr>
      <vt:lpstr>Prezentace aplikace PowerPoint</vt:lpstr>
      <vt:lpstr>PŘÍPADOVÁ STUDIE</vt:lpstr>
      <vt:lpstr>Prezentace aplikace PowerPoint</vt:lpstr>
      <vt:lpstr>Prezentace aplikace PowerPoint</vt:lpstr>
    </vt:vector>
  </TitlesOfParts>
  <Company>MPSV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Vrba Ondřej Ing. (MPSV)</dc:creator>
  <cp:lastModifiedBy>Vrba Ondřej Ing. (MPSV)</cp:lastModifiedBy>
  <cp:revision>17</cp:revision>
  <dcterms:created xsi:type="dcterms:W3CDTF">2025-09-18T07:26:00Z</dcterms:created>
  <dcterms:modified xsi:type="dcterms:W3CDTF">2025-10-14T11:29:32Z</dcterms:modified>
</cp:coreProperties>
</file>